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05" r:id="rId1"/>
  </p:sldMasterIdLst>
  <p:notesMasterIdLst>
    <p:notesMasterId r:id="rId21"/>
  </p:notesMasterIdLst>
  <p:sldIdLst>
    <p:sldId id="256" r:id="rId2"/>
    <p:sldId id="536" r:id="rId3"/>
    <p:sldId id="601" r:id="rId4"/>
    <p:sldId id="369" r:id="rId5"/>
    <p:sldId id="370" r:id="rId6"/>
    <p:sldId id="371" r:id="rId7"/>
    <p:sldId id="352" r:id="rId8"/>
    <p:sldId id="315" r:id="rId9"/>
    <p:sldId id="316" r:id="rId10"/>
    <p:sldId id="317" r:id="rId11"/>
    <p:sldId id="544" r:id="rId12"/>
    <p:sldId id="547" r:id="rId13"/>
    <p:sldId id="548" r:id="rId14"/>
    <p:sldId id="383" r:id="rId15"/>
    <p:sldId id="384" r:id="rId16"/>
    <p:sldId id="385" r:id="rId17"/>
    <p:sldId id="388" r:id="rId18"/>
    <p:sldId id="390" r:id="rId19"/>
    <p:sldId id="39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99FF"/>
    <a:srgbClr val="94B6D2"/>
    <a:srgbClr val="0094FF"/>
    <a:srgbClr val="008080"/>
    <a:srgbClr val="800080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-8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presProps" Target="presProps.xml"/><Relationship Id="rId4" Type="http://schemas.openxmlformats.org/officeDocument/2006/relationships/slide" Target="slides/slide3.xml"/><Relationship Id="rId26" Type="http://schemas.openxmlformats.org/officeDocument/2006/relationships/tableStyles" Target="tableStyle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printerSettings" Target="printerSettings/printerSettings1.bin"/><Relationship Id="rId21" Type="http://schemas.openxmlformats.org/officeDocument/2006/relationships/notesMaster" Target="notesMasters/notes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0C35C-9645-4A10-9AC6-646B43D7E3BC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94C68-7DAC-462D-B827-A6B8F8E1C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00E28-B320-431F-ACD4-AB5DCADAED2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00E28-B320-431F-ACD4-AB5DCADAED2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00E28-B320-431F-ACD4-AB5DCADAED2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DF85F5-FB5E-4F79-A561-97039C58D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AA4845-A08A-4DF4-8D99-E2E7B6D41C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image" Target="../media/image7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Relationship Id="rId5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image" Target="../media/image11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Relationship Id="rId5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eg"/><Relationship Id="rId5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CLOUDS &amp; thunderstorms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Basic Meteorology</a:t>
            </a:r>
          </a:p>
          <a:p>
            <a:r>
              <a:rPr lang="en-US" dirty="0" smtClean="0"/>
              <a:t>Oklahoma </a:t>
            </a:r>
            <a:r>
              <a:rPr lang="en-US" dirty="0" err="1" smtClean="0"/>
              <a:t>Climatological</a:t>
            </a:r>
            <a:r>
              <a:rPr lang="en-US" dirty="0" smtClean="0"/>
              <a:t> Survey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857220" algn="l"/>
              </a:tabLst>
            </a:pPr>
            <a:r>
              <a:rPr lang="en-US" dirty="0"/>
              <a:t>Life Cycle of a Thunderstorm (cont.)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3482578" cy="4455914"/>
          </a:xfrm>
          <a:ln/>
        </p:spPr>
        <p:txBody>
          <a:bodyPr/>
          <a:lstStyle/>
          <a:p>
            <a:pPr>
              <a:tabLst>
                <a:tab pos="642915" algn="l"/>
                <a:tab pos="642915" algn="l"/>
                <a:tab pos="642915" algn="l"/>
                <a:tab pos="642915" algn="l"/>
              </a:tabLst>
            </a:pPr>
            <a:r>
              <a:rPr lang="en-US" dirty="0"/>
              <a:t>Dissipating Stage:</a:t>
            </a:r>
          </a:p>
          <a:p>
            <a:pPr marL="762345" lvl="1" indent="-250022">
              <a:spcBef>
                <a:spcPts val="703"/>
              </a:spcBef>
              <a:buFont typeface="ヒラギノ角ゴ Pro W3" pitchFamily="48" charset="-128"/>
              <a:buChar char="➡"/>
              <a:tabLst>
                <a:tab pos="642915" algn="l"/>
                <a:tab pos="642915" algn="l"/>
                <a:tab pos="642915" algn="l"/>
                <a:tab pos="642915" algn="l"/>
              </a:tabLst>
            </a:pPr>
            <a:r>
              <a:rPr lang="en-US" sz="2100" dirty="0"/>
              <a:t>Rainfall decreases in intensity</a:t>
            </a:r>
          </a:p>
          <a:p>
            <a:pPr marL="762345" lvl="1" indent="-250022">
              <a:spcBef>
                <a:spcPts val="703"/>
              </a:spcBef>
              <a:buFont typeface="ヒラギノ角ゴ Pro W3" pitchFamily="48" charset="-128"/>
              <a:buChar char="➡"/>
              <a:tabLst>
                <a:tab pos="642915" algn="l"/>
                <a:tab pos="642915" algn="l"/>
                <a:tab pos="642915" algn="l"/>
                <a:tab pos="642915" algn="l"/>
              </a:tabLst>
            </a:pPr>
            <a:r>
              <a:rPr lang="en-US" sz="2100" dirty="0"/>
              <a:t>Some thunderstorms produce a burst of strong winds during this stage</a:t>
            </a:r>
          </a:p>
          <a:p>
            <a:pPr marL="762345" lvl="1" indent="-250022">
              <a:spcBef>
                <a:spcPts val="703"/>
              </a:spcBef>
              <a:buFont typeface="ヒラギノ角ゴ Pro W3" pitchFamily="48" charset="-128"/>
              <a:buChar char="➡"/>
              <a:tabLst>
                <a:tab pos="642915" algn="l"/>
                <a:tab pos="642915" algn="l"/>
                <a:tab pos="642915" algn="l"/>
                <a:tab pos="642915" algn="l"/>
              </a:tabLst>
            </a:pPr>
            <a:r>
              <a:rPr lang="en-US" sz="2100" dirty="0"/>
              <a:t>Lightning remains a danger during this stage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5148" y="1902023"/>
            <a:ext cx="4634508" cy="33843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25399" dir="7499943" algn="ctr" rotWithShape="0">
              <a:srgbClr val="191919">
                <a:alpha val="7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Thunderstorms</a:t>
            </a:r>
            <a:br>
              <a:rPr lang="en-US" dirty="0" smtClean="0"/>
            </a:br>
            <a:r>
              <a:rPr lang="en-US" dirty="0" err="1" smtClean="0"/>
              <a:t>Multicell</a:t>
            </a:r>
            <a:r>
              <a:rPr lang="en-US" dirty="0" smtClean="0"/>
              <a:t> Cluster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14800" cy="51054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Main threat: flooding rains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Cells carried downstream by prevailing winds as they mature</a:t>
            </a:r>
          </a:p>
          <a:p>
            <a:r>
              <a:rPr lang="en-US" sz="2000" dirty="0" smtClean="0"/>
              <a:t>If speed of development matches speed of movement, may have </a:t>
            </a:r>
            <a:r>
              <a:rPr lang="en-US" sz="2000" i="1" u="sng" dirty="0" smtClean="0">
                <a:solidFill>
                  <a:srgbClr val="000090"/>
                </a:solidFill>
              </a:rPr>
              <a:t>“training echoes” </a:t>
            </a:r>
            <a:r>
              <a:rPr lang="en-US" sz="2000" dirty="0" smtClean="0"/>
              <a:t>producing heavy rainfall over the same place</a:t>
            </a:r>
          </a:p>
        </p:txBody>
      </p:sp>
      <p:pic>
        <p:nvPicPr>
          <p:cNvPr id="675842" name="Picture 2" descr="C:\Personal\Mark\Work\Outreach\Boy Scouts\images\multice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0"/>
            <a:ext cx="4572000" cy="25593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0" y="4191000"/>
            <a:ext cx="3407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Source: NOAA National Weather Service </a:t>
            </a:r>
            <a:r>
              <a:rPr lang="en-US" sz="1200" b="1" i="1" dirty="0" err="1" smtClean="0"/>
              <a:t>Jetstream</a:t>
            </a:r>
            <a:endParaRPr lang="en-US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Thunderstorms</a:t>
            </a:r>
            <a:br>
              <a:rPr lang="en-US" dirty="0" smtClean="0"/>
            </a:br>
            <a:r>
              <a:rPr lang="en-US" dirty="0" err="1" smtClean="0"/>
              <a:t>Multicell</a:t>
            </a:r>
            <a:r>
              <a:rPr lang="en-US" dirty="0" smtClean="0"/>
              <a:t> Squall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14800" cy="51054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Main threat: damaging winds and hail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Cells form along leading edge of a </a:t>
            </a:r>
            <a:r>
              <a:rPr lang="en-US" sz="2000" i="1" u="sng" dirty="0" smtClean="0">
                <a:solidFill>
                  <a:srgbClr val="000090"/>
                </a:solidFill>
              </a:rPr>
              <a:t>boundary</a:t>
            </a:r>
            <a:r>
              <a:rPr lang="en-US" sz="2000" dirty="0" smtClean="0"/>
              <a:t>, such as a cold front</a:t>
            </a:r>
          </a:p>
          <a:p>
            <a:pPr>
              <a:spcAft>
                <a:spcPts val="1200"/>
              </a:spcAft>
            </a:pPr>
            <a:r>
              <a:rPr lang="en-US" sz="2000" i="1" u="sng" dirty="0" smtClean="0">
                <a:solidFill>
                  <a:srgbClr val="000090"/>
                </a:solidFill>
              </a:rPr>
              <a:t>Downdraft</a:t>
            </a:r>
            <a:r>
              <a:rPr lang="en-US" sz="2000" dirty="0" smtClean="0"/>
              <a:t> of rain-cooled air reinforces the boundary, creating additional lift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Line may stretch for 100 miles or longer</a:t>
            </a:r>
          </a:p>
          <a:p>
            <a:r>
              <a:rPr lang="en-US" sz="2000" dirty="0" smtClean="0"/>
              <a:t>Persists for hours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0" y="4191000"/>
            <a:ext cx="3407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Source: NOAA National Weather Service </a:t>
            </a:r>
            <a:r>
              <a:rPr lang="en-US" sz="1200" b="1" i="1" dirty="0" err="1" smtClean="0"/>
              <a:t>Jetstream</a:t>
            </a:r>
            <a:endParaRPr lang="en-US" sz="1200" b="1" i="1" dirty="0"/>
          </a:p>
        </p:txBody>
      </p:sp>
      <p:pic>
        <p:nvPicPr>
          <p:cNvPr id="6" name="Picture 2" descr="C:\Personal\Mark\Work\Outreach\Boy Scouts\images\squ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7693" y="1600200"/>
            <a:ext cx="4516307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Thunderstorms</a:t>
            </a:r>
            <a:br>
              <a:rPr lang="en-US" dirty="0" smtClean="0"/>
            </a:br>
            <a:r>
              <a:rPr lang="en-US" dirty="0" err="1" smtClean="0"/>
              <a:t>Supercells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14800" cy="51054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Main threat: tornadoes, large hail, strong winds, flash flooding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Single-cell thunderstorm, may persist for hours</a:t>
            </a:r>
          </a:p>
          <a:p>
            <a:pPr>
              <a:spcAft>
                <a:spcPts val="1200"/>
              </a:spcAft>
            </a:pPr>
            <a:r>
              <a:rPr lang="en-US" sz="2000" i="1" u="sng" dirty="0" smtClean="0">
                <a:solidFill>
                  <a:srgbClr val="000090"/>
                </a:solidFill>
              </a:rPr>
              <a:t>Wind sheer </a:t>
            </a:r>
            <a:r>
              <a:rPr lang="en-US" sz="2000" dirty="0" smtClean="0"/>
              <a:t>(change in direction and speed with height) produces rotation within the storm</a:t>
            </a:r>
          </a:p>
          <a:p>
            <a:r>
              <a:rPr lang="en-US" sz="2000" i="1" u="sng" dirty="0" smtClean="0">
                <a:solidFill>
                  <a:srgbClr val="000090"/>
                </a:solidFill>
              </a:rPr>
              <a:t>Updraft</a:t>
            </a:r>
            <a:r>
              <a:rPr lang="en-US" sz="2000" dirty="0" smtClean="0"/>
              <a:t> is tilted so that rain (and associated cooler air) is downwind of the storm’s energy source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0" y="4495800"/>
            <a:ext cx="3407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Source: NOAA National Weather Service </a:t>
            </a:r>
            <a:r>
              <a:rPr lang="en-US" sz="1200" b="1" i="1" dirty="0" err="1" smtClean="0"/>
              <a:t>Jetstream</a:t>
            </a:r>
            <a:endParaRPr lang="en-US" sz="1200" b="1" i="1" dirty="0"/>
          </a:p>
        </p:txBody>
      </p:sp>
      <p:pic>
        <p:nvPicPr>
          <p:cNvPr id="7" name="Picture 2" descr="C:\Personal\Mark\Work\Outreach\Boy Scouts\images\classic_superce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8108" y="1676400"/>
            <a:ext cx="4505892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dirty="0"/>
              <a:t>Thunderstorm </a:t>
            </a:r>
            <a:r>
              <a:rPr lang="en-US" sz="4400" dirty="0" smtClean="0"/>
              <a:t>Ingredients</a:t>
            </a:r>
            <a:endParaRPr lang="en-US" sz="4400" dirty="0"/>
          </a:p>
        </p:txBody>
      </p:sp>
      <p:sp>
        <p:nvSpPr>
          <p:cNvPr id="45059" name="Line 4"/>
          <p:cNvSpPr>
            <a:spLocks noChangeShapeType="1"/>
          </p:cNvSpPr>
          <p:nvPr/>
        </p:nvSpPr>
        <p:spPr bwMode="auto">
          <a:xfrm>
            <a:off x="685800" y="1219200"/>
            <a:ext cx="75438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457200" y="14478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400" dirty="0"/>
              <a:t>Necessary ingredients for convection: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400" b="1" dirty="0"/>
              <a:t>M</a:t>
            </a:r>
            <a:r>
              <a:rPr lang="en-US" sz="2400" dirty="0"/>
              <a:t>oisture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400" b="1" dirty="0"/>
              <a:t>I</a:t>
            </a:r>
            <a:r>
              <a:rPr lang="en-US" sz="2400" dirty="0"/>
              <a:t>nstability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400" b="1" dirty="0"/>
              <a:t>L</a:t>
            </a:r>
            <a:r>
              <a:rPr lang="en-US" sz="2400" dirty="0"/>
              <a:t>ift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400" dirty="0"/>
              <a:t>For long-lived, rotating storms (</a:t>
            </a:r>
            <a:r>
              <a:rPr lang="en-US" sz="2400" i="1" dirty="0" err="1">
                <a:solidFill>
                  <a:srgbClr val="000090"/>
                </a:solidFill>
              </a:rPr>
              <a:t>supercells</a:t>
            </a:r>
            <a:r>
              <a:rPr lang="en-US" sz="2400" dirty="0"/>
              <a:t>), we also need </a:t>
            </a:r>
            <a:r>
              <a:rPr lang="en-US" sz="2400" b="1" i="1" dirty="0">
                <a:solidFill>
                  <a:srgbClr val="000090"/>
                </a:solidFill>
              </a:rPr>
              <a:t>S</a:t>
            </a:r>
            <a:r>
              <a:rPr lang="en-US" sz="2400" i="1" dirty="0">
                <a:solidFill>
                  <a:srgbClr val="000090"/>
                </a:solidFill>
              </a:rPr>
              <a:t>hear</a:t>
            </a:r>
            <a:r>
              <a:rPr lang="en-US" sz="2400" dirty="0"/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 sz="2000" dirty="0"/>
          </a:p>
          <a:p>
            <a:pPr marL="742950" lvl="1" indent="-28575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0229" name="Picture 53" descr="GaryTheSn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1700" y="4591050"/>
            <a:ext cx="1744663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0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0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dirty="0"/>
              <a:t>Thunderstorm </a:t>
            </a:r>
            <a:r>
              <a:rPr lang="en-US" sz="4400" dirty="0" smtClean="0"/>
              <a:t>Ingredients</a:t>
            </a:r>
            <a:endParaRPr lang="en-US" sz="4400" dirty="0"/>
          </a:p>
        </p:txBody>
      </p:sp>
      <p:sp>
        <p:nvSpPr>
          <p:cNvPr id="46083" name="Line 4"/>
          <p:cNvSpPr>
            <a:spLocks noChangeShapeType="1"/>
          </p:cNvSpPr>
          <p:nvPr/>
        </p:nvSpPr>
        <p:spPr bwMode="auto">
          <a:xfrm>
            <a:off x="685800" y="1219200"/>
            <a:ext cx="75438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457200" y="14478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400" dirty="0"/>
              <a:t>Ingredient #1: </a:t>
            </a:r>
            <a:r>
              <a:rPr lang="en-US" sz="2400" b="1" dirty="0"/>
              <a:t>M</a:t>
            </a:r>
            <a:r>
              <a:rPr lang="en-US" sz="2400" dirty="0"/>
              <a:t>oisture</a:t>
            </a:r>
          </a:p>
          <a:p>
            <a:pPr marL="742950" lvl="1" indent="-285750">
              <a:spcBef>
                <a:spcPts val="6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400" dirty="0"/>
              <a:t>It is the “fuel” for storms.</a:t>
            </a:r>
          </a:p>
          <a:p>
            <a:pPr marL="742950" lvl="1" indent="-285750">
              <a:spcBef>
                <a:spcPts val="6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400" dirty="0"/>
              <a:t>Typically, we want surface </a:t>
            </a:r>
            <a:r>
              <a:rPr lang="en-US" sz="2400" dirty="0" err="1"/>
              <a:t>dewpoints</a:t>
            </a:r>
            <a:r>
              <a:rPr lang="en-US" sz="2400" dirty="0"/>
              <a:t> above 50-55°F.</a:t>
            </a:r>
          </a:p>
          <a:p>
            <a:pPr marL="742950" lvl="1" indent="-285750">
              <a:spcBef>
                <a:spcPts val="6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400" dirty="0"/>
              <a:t>It comes from large bodies of water, large areas of vegetation or irrigated regions, or from previous storms.</a:t>
            </a:r>
          </a:p>
          <a:p>
            <a:pPr marL="742950" lvl="1" indent="-285750"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400" dirty="0"/>
              <a:t>Related terms that you might </a:t>
            </a:r>
            <a:endParaRPr lang="en-US" sz="2400" dirty="0" smtClean="0"/>
          </a:p>
          <a:p>
            <a:pPr marL="742950" lvl="1" indent="-285750">
              <a:buClr>
                <a:schemeClr val="hlink"/>
              </a:buClr>
            </a:pPr>
            <a:r>
              <a:rPr lang="en-US" sz="2400" dirty="0" smtClean="0"/>
              <a:t>    hear </a:t>
            </a:r>
            <a:r>
              <a:rPr lang="en-US" sz="2400" dirty="0"/>
              <a:t>on the news: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400" dirty="0"/>
              <a:t>Tropical Moisture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400" dirty="0" err="1"/>
              <a:t>Dewpoints</a:t>
            </a:r>
            <a:endParaRPr lang="en-US" sz="2400" dirty="0"/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400" dirty="0"/>
              <a:t>Low-level </a:t>
            </a:r>
            <a:r>
              <a:rPr lang="en-US" sz="2400" dirty="0" smtClean="0"/>
              <a:t>moisture</a:t>
            </a:r>
            <a:endParaRPr lang="en-US" sz="2000" dirty="0"/>
          </a:p>
        </p:txBody>
      </p:sp>
      <p:pic>
        <p:nvPicPr>
          <p:cNvPr id="46085" name="Picture 7" descr="MPj043045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2250" y="3792538"/>
            <a:ext cx="2679700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25" descr="GaryTheSna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1438" y="4700588"/>
            <a:ext cx="1657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Freeform 26"/>
          <p:cNvSpPr>
            <a:spLocks/>
          </p:cNvSpPr>
          <p:nvPr/>
        </p:nvSpPr>
        <p:spPr bwMode="auto">
          <a:xfrm>
            <a:off x="5738813" y="5970588"/>
            <a:ext cx="1228725" cy="196850"/>
          </a:xfrm>
          <a:custGeom>
            <a:avLst/>
            <a:gdLst>
              <a:gd name="T0" fmla="*/ 1517134063 w 774"/>
              <a:gd name="T1" fmla="*/ 25201563 h 124"/>
              <a:gd name="T2" fmla="*/ 1015623763 w 774"/>
              <a:gd name="T3" fmla="*/ 7561263 h 124"/>
              <a:gd name="T4" fmla="*/ 428426563 w 774"/>
              <a:gd name="T5" fmla="*/ 78125638 h 124"/>
              <a:gd name="T6" fmla="*/ 136088438 w 774"/>
              <a:gd name="T7" fmla="*/ 95765938 h 124"/>
              <a:gd name="T8" fmla="*/ 65524063 w 774"/>
              <a:gd name="T9" fmla="*/ 234375325 h 124"/>
              <a:gd name="T10" fmla="*/ 531753763 w 774"/>
              <a:gd name="T11" fmla="*/ 284778450 h 124"/>
              <a:gd name="T12" fmla="*/ 1275199063 w 774"/>
              <a:gd name="T13" fmla="*/ 284778450 h 124"/>
              <a:gd name="T14" fmla="*/ 1897678450 w 774"/>
              <a:gd name="T15" fmla="*/ 113407825 h 124"/>
              <a:gd name="T16" fmla="*/ 1587698438 w 774"/>
              <a:gd name="T17" fmla="*/ 146169063 h 124"/>
              <a:gd name="T18" fmla="*/ 1449090638 w 774"/>
              <a:gd name="T19" fmla="*/ 113407825 h 124"/>
              <a:gd name="T20" fmla="*/ 1517134063 w 774"/>
              <a:gd name="T21" fmla="*/ 25201563 h 1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74"/>
              <a:gd name="T34" fmla="*/ 0 h 124"/>
              <a:gd name="T35" fmla="*/ 774 w 774"/>
              <a:gd name="T36" fmla="*/ 124 h 1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74" h="124">
                <a:moveTo>
                  <a:pt x="602" y="10"/>
                </a:moveTo>
                <a:cubicBezTo>
                  <a:pt x="573" y="3"/>
                  <a:pt x="475" y="0"/>
                  <a:pt x="403" y="3"/>
                </a:cubicBezTo>
                <a:cubicBezTo>
                  <a:pt x="331" y="6"/>
                  <a:pt x="228" y="25"/>
                  <a:pt x="170" y="31"/>
                </a:cubicBezTo>
                <a:cubicBezTo>
                  <a:pt x="112" y="37"/>
                  <a:pt x="78" y="28"/>
                  <a:pt x="54" y="38"/>
                </a:cubicBezTo>
                <a:cubicBezTo>
                  <a:pt x="30" y="48"/>
                  <a:pt x="0" y="80"/>
                  <a:pt x="26" y="93"/>
                </a:cubicBezTo>
                <a:cubicBezTo>
                  <a:pt x="52" y="106"/>
                  <a:pt x="131" y="110"/>
                  <a:pt x="211" y="113"/>
                </a:cubicBezTo>
                <a:cubicBezTo>
                  <a:pt x="291" y="116"/>
                  <a:pt x="416" y="124"/>
                  <a:pt x="506" y="113"/>
                </a:cubicBezTo>
                <a:cubicBezTo>
                  <a:pt x="596" y="102"/>
                  <a:pt x="732" y="54"/>
                  <a:pt x="753" y="45"/>
                </a:cubicBezTo>
                <a:cubicBezTo>
                  <a:pt x="774" y="36"/>
                  <a:pt x="660" y="58"/>
                  <a:pt x="630" y="58"/>
                </a:cubicBezTo>
                <a:cubicBezTo>
                  <a:pt x="600" y="58"/>
                  <a:pt x="582" y="55"/>
                  <a:pt x="575" y="45"/>
                </a:cubicBezTo>
                <a:cubicBezTo>
                  <a:pt x="568" y="35"/>
                  <a:pt x="631" y="17"/>
                  <a:pt x="602" y="10"/>
                </a:cubicBezTo>
                <a:close/>
              </a:path>
            </a:pathLst>
          </a:custGeom>
          <a:solidFill>
            <a:srgbClr val="EF6774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8" name="Freeform 27"/>
          <p:cNvSpPr>
            <a:spLocks/>
          </p:cNvSpPr>
          <p:nvPr/>
        </p:nvSpPr>
        <p:spPr bwMode="auto">
          <a:xfrm>
            <a:off x="5878513" y="6016625"/>
            <a:ext cx="793750" cy="57150"/>
          </a:xfrm>
          <a:custGeom>
            <a:avLst/>
            <a:gdLst>
              <a:gd name="T0" fmla="*/ 1260078125 w 500"/>
              <a:gd name="T1" fmla="*/ 22682200 h 36"/>
              <a:gd name="T2" fmla="*/ 811490313 w 500"/>
              <a:gd name="T3" fmla="*/ 5040313 h 36"/>
              <a:gd name="T4" fmla="*/ 380544388 w 500"/>
              <a:gd name="T5" fmla="*/ 57964388 h 36"/>
              <a:gd name="T6" fmla="*/ 0 w 500"/>
              <a:gd name="T7" fmla="*/ 90725625 h 36"/>
              <a:gd name="T8" fmla="*/ 0 60000 65536"/>
              <a:gd name="T9" fmla="*/ 0 60000 65536"/>
              <a:gd name="T10" fmla="*/ 0 60000 65536"/>
              <a:gd name="T11" fmla="*/ 0 60000 65536"/>
              <a:gd name="T12" fmla="*/ 0 w 500"/>
              <a:gd name="T13" fmla="*/ 0 h 36"/>
              <a:gd name="T14" fmla="*/ 500 w 500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0" h="36">
                <a:moveTo>
                  <a:pt x="500" y="9"/>
                </a:moveTo>
                <a:cubicBezTo>
                  <a:pt x="440" y="4"/>
                  <a:pt x="380" y="0"/>
                  <a:pt x="322" y="2"/>
                </a:cubicBezTo>
                <a:cubicBezTo>
                  <a:pt x="264" y="4"/>
                  <a:pt x="205" y="17"/>
                  <a:pt x="151" y="23"/>
                </a:cubicBezTo>
                <a:cubicBezTo>
                  <a:pt x="97" y="29"/>
                  <a:pt x="48" y="32"/>
                  <a:pt x="0" y="36"/>
                </a:cubicBezTo>
              </a:path>
            </a:pathLst>
          </a:cu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9" name="Oval 28"/>
          <p:cNvSpPr>
            <a:spLocks noChangeArrowheads="1"/>
          </p:cNvSpPr>
          <p:nvPr/>
        </p:nvSpPr>
        <p:spPr bwMode="auto">
          <a:xfrm>
            <a:off x="6488113" y="6062663"/>
            <a:ext cx="44450" cy="57150"/>
          </a:xfrm>
          <a:prstGeom prst="ellipse">
            <a:avLst/>
          </a:prstGeom>
          <a:solidFill>
            <a:srgbClr val="FF3788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0" name="Oval 29"/>
          <p:cNvSpPr>
            <a:spLocks noChangeArrowheads="1"/>
          </p:cNvSpPr>
          <p:nvPr/>
        </p:nvSpPr>
        <p:spPr bwMode="auto">
          <a:xfrm>
            <a:off x="6418263" y="6037263"/>
            <a:ext cx="44450" cy="57150"/>
          </a:xfrm>
          <a:prstGeom prst="ellipse">
            <a:avLst/>
          </a:prstGeom>
          <a:solidFill>
            <a:srgbClr val="FF3788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1" name="Oval 30"/>
          <p:cNvSpPr>
            <a:spLocks noChangeArrowheads="1"/>
          </p:cNvSpPr>
          <p:nvPr/>
        </p:nvSpPr>
        <p:spPr bwMode="auto">
          <a:xfrm>
            <a:off x="6562725" y="6048375"/>
            <a:ext cx="44450" cy="57150"/>
          </a:xfrm>
          <a:prstGeom prst="ellipse">
            <a:avLst/>
          </a:prstGeom>
          <a:solidFill>
            <a:srgbClr val="FF3788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2" name="Oval 31"/>
          <p:cNvSpPr>
            <a:spLocks noChangeArrowheads="1"/>
          </p:cNvSpPr>
          <p:nvPr/>
        </p:nvSpPr>
        <p:spPr bwMode="auto">
          <a:xfrm>
            <a:off x="6640513" y="6059488"/>
            <a:ext cx="44450" cy="57150"/>
          </a:xfrm>
          <a:prstGeom prst="ellipse">
            <a:avLst/>
          </a:prstGeom>
          <a:solidFill>
            <a:srgbClr val="FF3788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3" name="Oval 32"/>
          <p:cNvSpPr>
            <a:spLocks noChangeArrowheads="1"/>
          </p:cNvSpPr>
          <p:nvPr/>
        </p:nvSpPr>
        <p:spPr bwMode="auto">
          <a:xfrm>
            <a:off x="6362700" y="6092825"/>
            <a:ext cx="44450" cy="57150"/>
          </a:xfrm>
          <a:prstGeom prst="ellipse">
            <a:avLst/>
          </a:prstGeom>
          <a:solidFill>
            <a:srgbClr val="FF3788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4" name="Oval 33"/>
          <p:cNvSpPr>
            <a:spLocks noChangeArrowheads="1"/>
          </p:cNvSpPr>
          <p:nvPr/>
        </p:nvSpPr>
        <p:spPr bwMode="auto">
          <a:xfrm>
            <a:off x="6307138" y="6048375"/>
            <a:ext cx="44450" cy="57150"/>
          </a:xfrm>
          <a:prstGeom prst="ellipse">
            <a:avLst/>
          </a:prstGeom>
          <a:solidFill>
            <a:srgbClr val="FF3788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5" name="Oval 34"/>
          <p:cNvSpPr>
            <a:spLocks noChangeArrowheads="1"/>
          </p:cNvSpPr>
          <p:nvPr/>
        </p:nvSpPr>
        <p:spPr bwMode="auto">
          <a:xfrm>
            <a:off x="6251575" y="6081713"/>
            <a:ext cx="44450" cy="57150"/>
          </a:xfrm>
          <a:prstGeom prst="ellipse">
            <a:avLst/>
          </a:prstGeom>
          <a:solidFill>
            <a:srgbClr val="FF3788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6" name="Oval 35"/>
          <p:cNvSpPr>
            <a:spLocks noChangeArrowheads="1"/>
          </p:cNvSpPr>
          <p:nvPr/>
        </p:nvSpPr>
        <p:spPr bwMode="auto">
          <a:xfrm>
            <a:off x="6184900" y="6070600"/>
            <a:ext cx="44450" cy="57150"/>
          </a:xfrm>
          <a:prstGeom prst="ellipse">
            <a:avLst/>
          </a:prstGeom>
          <a:solidFill>
            <a:srgbClr val="FF3788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7" name="Oval 36"/>
          <p:cNvSpPr>
            <a:spLocks noChangeArrowheads="1"/>
          </p:cNvSpPr>
          <p:nvPr/>
        </p:nvSpPr>
        <p:spPr bwMode="auto">
          <a:xfrm>
            <a:off x="6107113" y="6070600"/>
            <a:ext cx="44450" cy="57150"/>
          </a:xfrm>
          <a:prstGeom prst="ellipse">
            <a:avLst/>
          </a:prstGeom>
          <a:solidFill>
            <a:srgbClr val="FF3788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8" name="Oval 37"/>
          <p:cNvSpPr>
            <a:spLocks noChangeArrowheads="1"/>
          </p:cNvSpPr>
          <p:nvPr/>
        </p:nvSpPr>
        <p:spPr bwMode="auto">
          <a:xfrm>
            <a:off x="6029325" y="6081713"/>
            <a:ext cx="44450" cy="57150"/>
          </a:xfrm>
          <a:prstGeom prst="ellipse">
            <a:avLst/>
          </a:prstGeom>
          <a:solidFill>
            <a:srgbClr val="FF3788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9" name="Oval 38"/>
          <p:cNvSpPr>
            <a:spLocks noChangeArrowheads="1"/>
          </p:cNvSpPr>
          <p:nvPr/>
        </p:nvSpPr>
        <p:spPr bwMode="auto">
          <a:xfrm>
            <a:off x="5951538" y="6081713"/>
            <a:ext cx="44450" cy="57150"/>
          </a:xfrm>
          <a:prstGeom prst="ellipse">
            <a:avLst/>
          </a:prstGeom>
          <a:solidFill>
            <a:srgbClr val="FF3788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0" name="Oval 39"/>
          <p:cNvSpPr>
            <a:spLocks noChangeArrowheads="1"/>
          </p:cNvSpPr>
          <p:nvPr/>
        </p:nvSpPr>
        <p:spPr bwMode="auto">
          <a:xfrm>
            <a:off x="5795963" y="6059488"/>
            <a:ext cx="44450" cy="57150"/>
          </a:xfrm>
          <a:prstGeom prst="ellipse">
            <a:avLst/>
          </a:prstGeom>
          <a:solidFill>
            <a:srgbClr val="FF3788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1" name="Oval 40"/>
          <p:cNvSpPr>
            <a:spLocks noChangeArrowheads="1"/>
          </p:cNvSpPr>
          <p:nvPr/>
        </p:nvSpPr>
        <p:spPr bwMode="auto">
          <a:xfrm>
            <a:off x="5862638" y="6070600"/>
            <a:ext cx="44450" cy="57150"/>
          </a:xfrm>
          <a:prstGeom prst="ellipse">
            <a:avLst/>
          </a:prstGeom>
          <a:solidFill>
            <a:srgbClr val="FF3788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2" name="AutoShape 41"/>
          <p:cNvSpPr>
            <a:spLocks noChangeArrowheads="1"/>
          </p:cNvSpPr>
          <p:nvPr/>
        </p:nvSpPr>
        <p:spPr bwMode="auto">
          <a:xfrm>
            <a:off x="6781800" y="3463925"/>
            <a:ext cx="1992313" cy="989013"/>
          </a:xfrm>
          <a:prstGeom prst="cloudCallout">
            <a:avLst>
              <a:gd name="adj1" fmla="val -39324"/>
              <a:gd name="adj2" fmla="val 89005"/>
            </a:avLst>
          </a:prstGeom>
          <a:solidFill>
            <a:srgbClr val="0099CC">
              <a:alpha val="7607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080808"/>
                </a:solidFill>
              </a:rPr>
              <a:t>Mmmm…moisture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dirty="0"/>
              <a:t>Thunderstorm </a:t>
            </a:r>
            <a:r>
              <a:rPr lang="en-US" sz="4400" dirty="0" smtClean="0"/>
              <a:t>Ingredients</a:t>
            </a:r>
            <a:endParaRPr lang="en-US" sz="4400" dirty="0"/>
          </a:p>
        </p:txBody>
      </p:sp>
      <p:sp>
        <p:nvSpPr>
          <p:cNvPr id="47107" name="Line 4"/>
          <p:cNvSpPr>
            <a:spLocks noChangeShapeType="1"/>
          </p:cNvSpPr>
          <p:nvPr/>
        </p:nvSpPr>
        <p:spPr bwMode="auto">
          <a:xfrm>
            <a:off x="685800" y="1219200"/>
            <a:ext cx="75438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457200" y="14478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400"/>
              <a:t>Ingredient #2: </a:t>
            </a:r>
            <a:r>
              <a:rPr lang="en-US" sz="2400" b="1"/>
              <a:t>I</a:t>
            </a:r>
            <a:r>
              <a:rPr lang="en-US" sz="2400"/>
              <a:t>nstability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/>
              <a:t>It is the “engine”.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/>
              <a:t>Does the atmosphere support rising motion?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/>
              <a:t>Rising motion can occur when the mid to upper atmosphere is cooler (more dense) than the lower atmosphere (less dense).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/>
              <a:t>Large instability can mean stronger updrafts.</a:t>
            </a:r>
          </a:p>
          <a:p>
            <a:pPr marL="1143000" lvl="2" indent="-228600">
              <a:spcBef>
                <a:spcPct val="20000"/>
              </a:spcBef>
              <a:buFont typeface="Wingdings" pitchFamily="27" charset="2"/>
              <a:buChar char="Ø"/>
            </a:pPr>
            <a:endParaRPr lang="en-US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 sz="2000">
              <a:solidFill>
                <a:schemeClr val="bg1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>
            <a:off x="1347788" y="6286500"/>
            <a:ext cx="2017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>
            <a:off x="5848350" y="6257925"/>
            <a:ext cx="20177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1366838" y="5360988"/>
            <a:ext cx="1965325" cy="904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1366838" y="4129088"/>
            <a:ext cx="1974850" cy="1239837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5861050" y="5399088"/>
            <a:ext cx="1974850" cy="839787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9" name="Rectangle 11"/>
          <p:cNvSpPr>
            <a:spLocks noChangeArrowheads="1"/>
          </p:cNvSpPr>
          <p:nvPr/>
        </p:nvSpPr>
        <p:spPr bwMode="auto">
          <a:xfrm>
            <a:off x="5859463" y="4433888"/>
            <a:ext cx="1965325" cy="9667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1168400" y="6430963"/>
            <a:ext cx="2428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Unstable (Lava lamp)</a:t>
            </a:r>
          </a:p>
        </p:txBody>
      </p:sp>
      <p:sp>
        <p:nvSpPr>
          <p:cNvPr id="89101" name="Text Box 13"/>
          <p:cNvSpPr txBox="1">
            <a:spLocks noChangeArrowheads="1"/>
          </p:cNvSpPr>
          <p:nvPr/>
        </p:nvSpPr>
        <p:spPr bwMode="auto">
          <a:xfrm>
            <a:off x="5451475" y="6421438"/>
            <a:ext cx="2868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Stable (Oil and water)</a:t>
            </a:r>
          </a:p>
        </p:txBody>
      </p:sp>
      <p:sp>
        <p:nvSpPr>
          <p:cNvPr id="89102" name="Line 14"/>
          <p:cNvSpPr>
            <a:spLocks noChangeShapeType="1"/>
          </p:cNvSpPr>
          <p:nvPr/>
        </p:nvSpPr>
        <p:spPr bwMode="auto">
          <a:xfrm flipV="1">
            <a:off x="1565275" y="4926013"/>
            <a:ext cx="0" cy="10826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9103" name="Picture 15" descr="lavalamp"/>
          <p:cNvPicPr>
            <a:picLocks noChangeAspect="1" noChangeArrowheads="1" noCrop="1"/>
          </p:cNvPicPr>
          <p:nvPr/>
        </p:nvPicPr>
        <p:blipFill>
          <a:blip r:embed="rId3" cstate="print">
            <a:lum bright="46000" contrast="34000"/>
          </a:blip>
          <a:srcRect/>
          <a:stretch>
            <a:fillRect/>
          </a:stretch>
        </p:blipFill>
        <p:spPr bwMode="auto">
          <a:xfrm>
            <a:off x="1754188" y="3543300"/>
            <a:ext cx="1230312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4" name="Picture 16" descr="oilwater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8850" y="3649663"/>
            <a:ext cx="180022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 animBg="1"/>
      <p:bldP spid="89095" grpId="0" animBg="1"/>
      <p:bldP spid="89096" grpId="0" animBg="1"/>
      <p:bldP spid="89097" grpId="0" animBg="1"/>
      <p:bldP spid="89098" grpId="0" animBg="1"/>
      <p:bldP spid="89099" grpId="0" animBg="1"/>
      <p:bldP spid="89100" grpId="0"/>
      <p:bldP spid="89101" grpId="0"/>
      <p:bldP spid="8910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dirty="0"/>
              <a:t>Thunderstorm </a:t>
            </a:r>
            <a:r>
              <a:rPr lang="en-US" sz="4400" dirty="0" smtClean="0"/>
              <a:t>Ingredients</a:t>
            </a:r>
            <a:endParaRPr lang="en-US" sz="4400" dirty="0"/>
          </a:p>
        </p:txBody>
      </p:sp>
      <p:sp>
        <p:nvSpPr>
          <p:cNvPr id="50179" name="Line 4"/>
          <p:cNvSpPr>
            <a:spLocks noChangeShapeType="1"/>
          </p:cNvSpPr>
          <p:nvPr/>
        </p:nvSpPr>
        <p:spPr bwMode="auto">
          <a:xfrm>
            <a:off x="685800" y="1219200"/>
            <a:ext cx="75438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457200" y="1447800"/>
            <a:ext cx="85248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400"/>
              <a:t>Ingredient #3: </a:t>
            </a:r>
            <a:r>
              <a:rPr lang="en-US" sz="2400" b="1"/>
              <a:t>L</a:t>
            </a:r>
            <a:r>
              <a:rPr lang="en-US" sz="2400"/>
              <a:t>ift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/>
              <a:t>It is the “trigger”—the initiating “push” that is required to start storms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/>
              <a:t>It is caused by: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/>
              <a:t>Boundaries</a:t>
            </a:r>
          </a:p>
          <a:p>
            <a:pPr marL="1600200" lvl="3" indent="-2286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600"/>
              <a:t>Front</a:t>
            </a:r>
          </a:p>
          <a:p>
            <a:pPr marL="1600200" lvl="3" indent="-2286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600"/>
              <a:t>Dryline</a:t>
            </a:r>
          </a:p>
          <a:p>
            <a:pPr marL="1600200" lvl="3" indent="-2286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600"/>
              <a:t>Outflow boundary</a:t>
            </a:r>
          </a:p>
          <a:p>
            <a:pPr marL="1600200" lvl="3" indent="-2286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600"/>
              <a:t>Sea breeze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/>
              <a:t>Mountains</a:t>
            </a:r>
          </a:p>
          <a:p>
            <a:pPr marL="1143000" lvl="2" indent="-22860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/>
          </a:p>
          <a:p>
            <a:pPr marL="1143000" lvl="2" indent="-22860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 sz="2000">
              <a:solidFill>
                <a:schemeClr val="bg1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55302" name="Picture 6" descr="cold_frontAnimati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00" y="4597400"/>
            <a:ext cx="27559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3" name="Line 7"/>
          <p:cNvSpPr>
            <a:spLocks noChangeShapeType="1"/>
          </p:cNvSpPr>
          <p:nvPr/>
        </p:nvSpPr>
        <p:spPr bwMode="auto">
          <a:xfrm>
            <a:off x="735013" y="5684838"/>
            <a:ext cx="463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 flipH="1">
            <a:off x="1870075" y="5675313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5" name="Freeform 9"/>
          <p:cNvSpPr>
            <a:spLocks/>
          </p:cNvSpPr>
          <p:nvPr/>
        </p:nvSpPr>
        <p:spPr bwMode="auto">
          <a:xfrm>
            <a:off x="6865938" y="4225925"/>
            <a:ext cx="1817687" cy="1776413"/>
          </a:xfrm>
          <a:custGeom>
            <a:avLst/>
            <a:gdLst>
              <a:gd name="T0" fmla="*/ 622 w 1145"/>
              <a:gd name="T1" fmla="*/ 0 h 1119"/>
              <a:gd name="T2" fmla="*/ 688 w 1145"/>
              <a:gd name="T3" fmla="*/ 14 h 1119"/>
              <a:gd name="T4" fmla="*/ 728 w 1145"/>
              <a:gd name="T5" fmla="*/ 27 h 1119"/>
              <a:gd name="T6" fmla="*/ 761 w 1145"/>
              <a:gd name="T7" fmla="*/ 66 h 1119"/>
              <a:gd name="T8" fmla="*/ 794 w 1145"/>
              <a:gd name="T9" fmla="*/ 101 h 1119"/>
              <a:gd name="T10" fmla="*/ 828 w 1145"/>
              <a:gd name="T11" fmla="*/ 200 h 1119"/>
              <a:gd name="T12" fmla="*/ 854 w 1145"/>
              <a:gd name="T13" fmla="*/ 233 h 1119"/>
              <a:gd name="T14" fmla="*/ 867 w 1145"/>
              <a:gd name="T15" fmla="*/ 266 h 1119"/>
              <a:gd name="T16" fmla="*/ 960 w 1145"/>
              <a:gd name="T17" fmla="*/ 426 h 1119"/>
              <a:gd name="T18" fmla="*/ 1046 w 1145"/>
              <a:gd name="T19" fmla="*/ 586 h 1119"/>
              <a:gd name="T20" fmla="*/ 1106 w 1145"/>
              <a:gd name="T21" fmla="*/ 866 h 1119"/>
              <a:gd name="T22" fmla="*/ 1145 w 1145"/>
              <a:gd name="T23" fmla="*/ 1119 h 1119"/>
              <a:gd name="T24" fmla="*/ 0 w 1145"/>
              <a:gd name="T25" fmla="*/ 1119 h 1119"/>
              <a:gd name="T26" fmla="*/ 66 w 1145"/>
              <a:gd name="T27" fmla="*/ 919 h 1119"/>
              <a:gd name="T28" fmla="*/ 73 w 1145"/>
              <a:gd name="T29" fmla="*/ 799 h 1119"/>
              <a:gd name="T30" fmla="*/ 86 w 1145"/>
              <a:gd name="T31" fmla="*/ 759 h 1119"/>
              <a:gd name="T32" fmla="*/ 126 w 1145"/>
              <a:gd name="T33" fmla="*/ 733 h 1119"/>
              <a:gd name="T34" fmla="*/ 185 w 1145"/>
              <a:gd name="T35" fmla="*/ 666 h 1119"/>
              <a:gd name="T36" fmla="*/ 278 w 1145"/>
              <a:gd name="T37" fmla="*/ 612 h 1119"/>
              <a:gd name="T38" fmla="*/ 311 w 1145"/>
              <a:gd name="T39" fmla="*/ 506 h 1119"/>
              <a:gd name="T40" fmla="*/ 324 w 1145"/>
              <a:gd name="T41" fmla="*/ 406 h 1119"/>
              <a:gd name="T42" fmla="*/ 331 w 1145"/>
              <a:gd name="T43" fmla="*/ 246 h 1119"/>
              <a:gd name="T44" fmla="*/ 530 w 1145"/>
              <a:gd name="T45" fmla="*/ 73 h 1119"/>
              <a:gd name="T46" fmla="*/ 576 w 1145"/>
              <a:gd name="T47" fmla="*/ 20 h 1119"/>
              <a:gd name="T48" fmla="*/ 622 w 1145"/>
              <a:gd name="T49" fmla="*/ 0 h 111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45"/>
              <a:gd name="T76" fmla="*/ 0 h 1119"/>
              <a:gd name="T77" fmla="*/ 1145 w 1145"/>
              <a:gd name="T78" fmla="*/ 1119 h 111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45" h="1119">
                <a:moveTo>
                  <a:pt x="622" y="0"/>
                </a:moveTo>
                <a:cubicBezTo>
                  <a:pt x="664" y="15"/>
                  <a:pt x="620" y="1"/>
                  <a:pt x="688" y="14"/>
                </a:cubicBezTo>
                <a:cubicBezTo>
                  <a:pt x="702" y="17"/>
                  <a:pt x="728" y="27"/>
                  <a:pt x="728" y="27"/>
                </a:cubicBezTo>
                <a:cubicBezTo>
                  <a:pt x="739" y="40"/>
                  <a:pt x="750" y="53"/>
                  <a:pt x="761" y="66"/>
                </a:cubicBezTo>
                <a:cubicBezTo>
                  <a:pt x="772" y="78"/>
                  <a:pt x="794" y="101"/>
                  <a:pt x="794" y="101"/>
                </a:cubicBezTo>
                <a:cubicBezTo>
                  <a:pt x="808" y="139"/>
                  <a:pt x="791" y="176"/>
                  <a:pt x="828" y="200"/>
                </a:cubicBezTo>
                <a:cubicBezTo>
                  <a:pt x="842" y="248"/>
                  <a:pt x="821" y="193"/>
                  <a:pt x="854" y="233"/>
                </a:cubicBezTo>
                <a:cubicBezTo>
                  <a:pt x="861" y="242"/>
                  <a:pt x="862" y="255"/>
                  <a:pt x="867" y="266"/>
                </a:cubicBezTo>
                <a:lnTo>
                  <a:pt x="960" y="426"/>
                </a:lnTo>
                <a:lnTo>
                  <a:pt x="1046" y="586"/>
                </a:lnTo>
                <a:lnTo>
                  <a:pt x="1106" y="866"/>
                </a:lnTo>
                <a:lnTo>
                  <a:pt x="1145" y="1119"/>
                </a:lnTo>
                <a:lnTo>
                  <a:pt x="0" y="1119"/>
                </a:lnTo>
                <a:cubicBezTo>
                  <a:pt x="18" y="1058"/>
                  <a:pt x="28" y="977"/>
                  <a:pt x="66" y="919"/>
                </a:cubicBezTo>
                <a:cubicBezTo>
                  <a:pt x="68" y="879"/>
                  <a:pt x="69" y="840"/>
                  <a:pt x="73" y="799"/>
                </a:cubicBezTo>
                <a:cubicBezTo>
                  <a:pt x="73" y="797"/>
                  <a:pt x="85" y="760"/>
                  <a:pt x="86" y="759"/>
                </a:cubicBezTo>
                <a:cubicBezTo>
                  <a:pt x="97" y="748"/>
                  <a:pt x="115" y="745"/>
                  <a:pt x="126" y="733"/>
                </a:cubicBezTo>
                <a:cubicBezTo>
                  <a:pt x="146" y="711"/>
                  <a:pt x="164" y="688"/>
                  <a:pt x="185" y="666"/>
                </a:cubicBezTo>
                <a:cubicBezTo>
                  <a:pt x="199" y="626"/>
                  <a:pt x="242" y="622"/>
                  <a:pt x="278" y="612"/>
                </a:cubicBezTo>
                <a:cubicBezTo>
                  <a:pt x="299" y="581"/>
                  <a:pt x="311" y="544"/>
                  <a:pt x="311" y="506"/>
                </a:cubicBezTo>
                <a:lnTo>
                  <a:pt x="324" y="406"/>
                </a:lnTo>
                <a:lnTo>
                  <a:pt x="331" y="246"/>
                </a:lnTo>
                <a:cubicBezTo>
                  <a:pt x="375" y="202"/>
                  <a:pt x="459" y="99"/>
                  <a:pt x="530" y="73"/>
                </a:cubicBezTo>
                <a:cubicBezTo>
                  <a:pt x="535" y="68"/>
                  <a:pt x="572" y="23"/>
                  <a:pt x="576" y="20"/>
                </a:cubicBezTo>
                <a:cubicBezTo>
                  <a:pt x="590" y="9"/>
                  <a:pt x="609" y="15"/>
                  <a:pt x="622" y="0"/>
                </a:cubicBezTo>
                <a:close/>
              </a:path>
            </a:pathLst>
          </a:custGeom>
          <a:gradFill rotWithShape="1">
            <a:gsLst>
              <a:gs pos="0">
                <a:srgbClr val="996633"/>
              </a:gs>
              <a:gs pos="100000">
                <a:srgbClr val="472F18"/>
              </a:gs>
            </a:gsLst>
            <a:path path="rect">
              <a:fillToRect l="100000" t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algn="ctr" rotWithShape="0">
              <a:schemeClr val="bg2">
                <a:alpha val="50000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6" name="Freeform 10"/>
          <p:cNvSpPr>
            <a:spLocks/>
          </p:cNvSpPr>
          <p:nvPr/>
        </p:nvSpPr>
        <p:spPr bwMode="auto">
          <a:xfrm>
            <a:off x="7359650" y="4213225"/>
            <a:ext cx="904875" cy="706438"/>
          </a:xfrm>
          <a:custGeom>
            <a:avLst/>
            <a:gdLst>
              <a:gd name="T0" fmla="*/ 990836395 w 523"/>
              <a:gd name="T1" fmla="*/ 0 h 431"/>
              <a:gd name="T2" fmla="*/ 1248274197 w 523"/>
              <a:gd name="T3" fmla="*/ 107462168 h 431"/>
              <a:gd name="T4" fmla="*/ 1350051008 w 523"/>
              <a:gd name="T5" fmla="*/ 303579847 h 431"/>
              <a:gd name="T6" fmla="*/ 1508705181 w 523"/>
              <a:gd name="T7" fmla="*/ 607158055 h 431"/>
              <a:gd name="T8" fmla="*/ 1565580814 w 523"/>
              <a:gd name="T9" fmla="*/ 784470715 h 431"/>
              <a:gd name="T10" fmla="*/ 1248274197 w 523"/>
              <a:gd name="T11" fmla="*/ 889244813 h 431"/>
              <a:gd name="T12" fmla="*/ 1032744391 w 523"/>
              <a:gd name="T13" fmla="*/ 942976717 h 431"/>
              <a:gd name="T14" fmla="*/ 814221404 w 523"/>
              <a:gd name="T15" fmla="*/ 1157899415 h 431"/>
              <a:gd name="T16" fmla="*/ 556783602 w 523"/>
              <a:gd name="T17" fmla="*/ 1157899415 h 431"/>
              <a:gd name="T18" fmla="*/ 437045974 w 523"/>
              <a:gd name="T19" fmla="*/ 926856490 h 431"/>
              <a:gd name="T20" fmla="*/ 317306616 w 523"/>
              <a:gd name="T21" fmla="*/ 819395961 h 431"/>
              <a:gd name="T22" fmla="*/ 158654173 w 523"/>
              <a:gd name="T23" fmla="*/ 873126226 h 431"/>
              <a:gd name="T24" fmla="*/ 0 w 523"/>
              <a:gd name="T25" fmla="*/ 854319568 h 431"/>
              <a:gd name="T26" fmla="*/ 59868814 w 523"/>
              <a:gd name="T27" fmla="*/ 588353036 h 431"/>
              <a:gd name="T28" fmla="*/ 239476985 w 523"/>
              <a:gd name="T29" fmla="*/ 427160603 h 431"/>
              <a:gd name="T30" fmla="*/ 595698417 w 523"/>
              <a:gd name="T31" fmla="*/ 161192433 h 431"/>
              <a:gd name="T32" fmla="*/ 715437775 w 523"/>
              <a:gd name="T33" fmla="*/ 91341942 h 431"/>
              <a:gd name="T34" fmla="*/ 793267406 w 523"/>
              <a:gd name="T35" fmla="*/ 0 h 431"/>
              <a:gd name="T36" fmla="*/ 990836395 w 523"/>
              <a:gd name="T37" fmla="*/ 0 h 43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23"/>
              <a:gd name="T58" fmla="*/ 0 h 431"/>
              <a:gd name="T59" fmla="*/ 523 w 523"/>
              <a:gd name="T60" fmla="*/ 431 h 43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23" h="431">
                <a:moveTo>
                  <a:pt x="331" y="0"/>
                </a:moveTo>
                <a:cubicBezTo>
                  <a:pt x="370" y="8"/>
                  <a:pt x="385" y="18"/>
                  <a:pt x="417" y="40"/>
                </a:cubicBezTo>
                <a:cubicBezTo>
                  <a:pt x="435" y="66"/>
                  <a:pt x="428" y="92"/>
                  <a:pt x="451" y="113"/>
                </a:cubicBezTo>
                <a:cubicBezTo>
                  <a:pt x="456" y="160"/>
                  <a:pt x="454" y="209"/>
                  <a:pt x="504" y="226"/>
                </a:cubicBezTo>
                <a:cubicBezTo>
                  <a:pt x="519" y="248"/>
                  <a:pt x="523" y="265"/>
                  <a:pt x="523" y="292"/>
                </a:cubicBezTo>
                <a:lnTo>
                  <a:pt x="417" y="331"/>
                </a:lnTo>
                <a:lnTo>
                  <a:pt x="345" y="351"/>
                </a:lnTo>
                <a:lnTo>
                  <a:pt x="272" y="431"/>
                </a:lnTo>
                <a:lnTo>
                  <a:pt x="186" y="431"/>
                </a:lnTo>
                <a:lnTo>
                  <a:pt x="146" y="345"/>
                </a:lnTo>
                <a:lnTo>
                  <a:pt x="106" y="305"/>
                </a:lnTo>
                <a:lnTo>
                  <a:pt x="53" y="325"/>
                </a:lnTo>
                <a:lnTo>
                  <a:pt x="0" y="318"/>
                </a:lnTo>
                <a:lnTo>
                  <a:pt x="20" y="219"/>
                </a:lnTo>
                <a:lnTo>
                  <a:pt x="80" y="159"/>
                </a:lnTo>
                <a:lnTo>
                  <a:pt x="199" y="60"/>
                </a:lnTo>
                <a:lnTo>
                  <a:pt x="239" y="34"/>
                </a:lnTo>
                <a:lnTo>
                  <a:pt x="265" y="0"/>
                </a:lnTo>
                <a:lnTo>
                  <a:pt x="331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24525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7" name="Freeform 11"/>
          <p:cNvSpPr>
            <a:spLocks/>
          </p:cNvSpPr>
          <p:nvPr/>
        </p:nvSpPr>
        <p:spPr bwMode="auto">
          <a:xfrm>
            <a:off x="5710238" y="4362450"/>
            <a:ext cx="1492250" cy="1574800"/>
          </a:xfrm>
          <a:custGeom>
            <a:avLst/>
            <a:gdLst>
              <a:gd name="T0" fmla="*/ 0 w 940"/>
              <a:gd name="T1" fmla="*/ 2147483647 h 992"/>
              <a:gd name="T2" fmla="*/ 952619063 w 940"/>
              <a:gd name="T3" fmla="*/ 2147483647 h 992"/>
              <a:gd name="T4" fmla="*/ 1653222500 w 940"/>
              <a:gd name="T5" fmla="*/ 2147483647 h 992"/>
              <a:gd name="T6" fmla="*/ 1953121888 w 940"/>
              <a:gd name="T7" fmla="*/ 1552416250 h 992"/>
              <a:gd name="T8" fmla="*/ 2147483647 w 940"/>
              <a:gd name="T9" fmla="*/ 435987825 h 992"/>
              <a:gd name="T10" fmla="*/ 2147483647 w 940"/>
              <a:gd name="T11" fmla="*/ 0 h 9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40"/>
              <a:gd name="T19" fmla="*/ 0 h 992"/>
              <a:gd name="T20" fmla="*/ 940 w 940"/>
              <a:gd name="T21" fmla="*/ 992 h 9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40" h="992">
                <a:moveTo>
                  <a:pt x="0" y="974"/>
                </a:moveTo>
                <a:cubicBezTo>
                  <a:pt x="134" y="983"/>
                  <a:pt x="269" y="992"/>
                  <a:pt x="378" y="980"/>
                </a:cubicBezTo>
                <a:cubicBezTo>
                  <a:pt x="487" y="968"/>
                  <a:pt x="590" y="962"/>
                  <a:pt x="656" y="901"/>
                </a:cubicBezTo>
                <a:cubicBezTo>
                  <a:pt x="722" y="840"/>
                  <a:pt x="736" y="737"/>
                  <a:pt x="775" y="616"/>
                </a:cubicBezTo>
                <a:cubicBezTo>
                  <a:pt x="814" y="495"/>
                  <a:pt x="860" y="276"/>
                  <a:pt x="887" y="173"/>
                </a:cubicBezTo>
                <a:cubicBezTo>
                  <a:pt x="914" y="70"/>
                  <a:pt x="927" y="35"/>
                  <a:pt x="940" y="0"/>
                </a:cubicBezTo>
              </a:path>
            </a:pathLst>
          </a:custGeom>
          <a:noFill/>
          <a:ln w="38100">
            <a:solidFill>
              <a:srgbClr val="0459C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9" name="Cloud"/>
          <p:cNvSpPr>
            <a:spLocks noChangeAspect="1" noEditPoints="1" noChangeArrowheads="1"/>
          </p:cNvSpPr>
          <p:nvPr/>
        </p:nvSpPr>
        <p:spPr bwMode="auto">
          <a:xfrm rot="5774013">
            <a:off x="6634956" y="4394994"/>
            <a:ext cx="830263" cy="5556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0C0C0">
              <a:alpha val="47000"/>
            </a:srgbClr>
          </a:solidFill>
          <a:ln w="15875">
            <a:solidFill>
              <a:srgbClr val="333333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>
            <a:off x="5921375" y="4899025"/>
            <a:ext cx="714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4056063" y="4246563"/>
            <a:ext cx="1838325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The</a:t>
            </a:r>
            <a:r>
              <a:rPr lang="en-US">
                <a:solidFill>
                  <a:srgbClr val="CC0000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T</a:t>
            </a:r>
            <a:r>
              <a:rPr lang="en-US"/>
              <a:t> cools down to near the </a:t>
            </a:r>
            <a:r>
              <a:rPr lang="en-US">
                <a:solidFill>
                  <a:srgbClr val="008000"/>
                </a:solidFill>
              </a:rPr>
              <a:t>T</a:t>
            </a:r>
            <a:r>
              <a:rPr lang="en-US" baseline="-25000">
                <a:solidFill>
                  <a:srgbClr val="008000"/>
                </a:solidFill>
              </a:rPr>
              <a:t>d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/>
              <a:t>and condensation occurs, which creates a</a:t>
            </a:r>
            <a:r>
              <a:rPr lang="en-US">
                <a:sym typeface="Wingdings" pitchFamily="27" charset="2"/>
              </a:rPr>
              <a:t> cloud</a:t>
            </a:r>
            <a:endParaRPr lang="en-US"/>
          </a:p>
        </p:txBody>
      </p:sp>
      <p:pic>
        <p:nvPicPr>
          <p:cNvPr id="55314" name="Picture 18" descr="GaryTheSna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2950" y="5726113"/>
            <a:ext cx="4254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18519E-6 C 0.01267 0.00024 0.02534 0.00047 0.03698 -0.003 C 0.04861 -0.00648 0.06267 -0.01342 0.07031 -0.0206 C 0.07795 -0.02777 0.07847 -0.03055 0.08333 -0.04606 C 0.08819 -0.06157 0.09548 -0.09328 0.1 -0.11411 C 0.10451 -0.13495 0.10764 -0.15323 0.11076 -0.17129 " pathEditMode="relative" ptsTypes="aaaaaA">
                                      <p:cBhvr>
                                        <p:cTn id="50" dur="20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 animBg="1"/>
      <p:bldP spid="55304" grpId="0" animBg="1"/>
      <p:bldP spid="55305" grpId="0" animBg="1"/>
      <p:bldP spid="55306" grpId="0" animBg="1"/>
      <p:bldP spid="55307" grpId="0" animBg="1"/>
      <p:bldP spid="55309" grpId="0" animBg="1"/>
      <p:bldP spid="55310" grpId="0" animBg="1"/>
      <p:bldP spid="553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dirty="0"/>
              <a:t>Thunderstorm </a:t>
            </a:r>
            <a:r>
              <a:rPr lang="en-US" sz="4400" dirty="0" smtClean="0"/>
              <a:t>Ingredients</a:t>
            </a:r>
            <a:endParaRPr lang="en-US" sz="4400" dirty="0"/>
          </a:p>
        </p:txBody>
      </p:sp>
      <p:sp>
        <p:nvSpPr>
          <p:cNvPr id="52227" name="Line 4"/>
          <p:cNvSpPr>
            <a:spLocks noChangeShapeType="1"/>
          </p:cNvSpPr>
          <p:nvPr/>
        </p:nvSpPr>
        <p:spPr bwMode="auto">
          <a:xfrm>
            <a:off x="685800" y="1219200"/>
            <a:ext cx="75438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Rectangle 5"/>
          <p:cNvSpPr>
            <a:spLocks noChangeArrowheads="1"/>
          </p:cNvSpPr>
          <p:nvPr/>
        </p:nvSpPr>
        <p:spPr bwMode="auto">
          <a:xfrm>
            <a:off x="457200" y="14478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400" dirty="0"/>
              <a:t>Special Ingredient: </a:t>
            </a:r>
            <a:r>
              <a:rPr lang="en-US" sz="2400" b="1" dirty="0"/>
              <a:t>S</a:t>
            </a:r>
            <a:r>
              <a:rPr lang="en-US" sz="2400" dirty="0"/>
              <a:t>hear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 dirty="0"/>
              <a:t>It helps storms to survive longer; it may create rotation.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 dirty="0"/>
              <a:t>It is defined as the turning and/or increasing of winds with height.</a:t>
            </a:r>
          </a:p>
          <a:p>
            <a:pPr marL="742950" lvl="1" indent="-285750">
              <a:spcBef>
                <a:spcPct val="20000"/>
              </a:spcBef>
              <a:buFont typeface="Wingdings" pitchFamily="27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  <a:p>
            <a:pPr marL="1143000" lvl="2" indent="-22860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 dirty="0">
              <a:solidFill>
                <a:schemeClr val="bg1"/>
              </a:solidFill>
            </a:endParaRPr>
          </a:p>
          <a:p>
            <a:pPr marL="1143000" lvl="2" indent="-22860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 dirty="0">
              <a:solidFill>
                <a:schemeClr val="bg1"/>
              </a:solidFill>
            </a:endParaRPr>
          </a:p>
          <a:p>
            <a:pPr marL="1143000" lvl="2" indent="-22860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 sz="2000" dirty="0">
              <a:solidFill>
                <a:schemeClr val="bg1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382588" y="2851150"/>
            <a:ext cx="3549650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/>
              <a:t>We are mostly concerned with vertical wind shear.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/>
              <a:t>Typically, wind speed increases with height.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/>
              <a:t>The atmosphere can create “spin” (or vorticity) by speed or directional shear.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/>
              <a:t>For severe weather, look for a veering (clockwise) wind profile with height.</a:t>
            </a:r>
          </a:p>
          <a:p>
            <a:pPr marL="342900" indent="-342900">
              <a:spcBef>
                <a:spcPct val="20000"/>
              </a:spcBef>
              <a:buFont typeface="Wingdings" pitchFamily="27" charset="2"/>
              <a:buNone/>
            </a:pPr>
            <a:endParaRPr lang="en-US"/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>
            <a:off x="5283200" y="2727325"/>
            <a:ext cx="0" cy="784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5283200" y="3511550"/>
            <a:ext cx="1476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>
            <a:off x="5289550" y="3368675"/>
            <a:ext cx="376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>
            <a:off x="5286375" y="3203575"/>
            <a:ext cx="654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5291138" y="3038475"/>
            <a:ext cx="923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0" name="Line 16"/>
          <p:cNvSpPr>
            <a:spLocks noChangeShapeType="1"/>
          </p:cNvSpPr>
          <p:nvPr/>
        </p:nvSpPr>
        <p:spPr bwMode="auto">
          <a:xfrm flipV="1">
            <a:off x="5014913" y="28098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4319588" y="3062288"/>
            <a:ext cx="742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333333"/>
                </a:solidFill>
              </a:rPr>
              <a:t>Height</a:t>
            </a:r>
          </a:p>
        </p:txBody>
      </p:sp>
      <p:sp>
        <p:nvSpPr>
          <p:cNvPr id="57362" name="Line 18"/>
          <p:cNvSpPr>
            <a:spLocks noChangeShapeType="1"/>
          </p:cNvSpPr>
          <p:nvPr/>
        </p:nvSpPr>
        <p:spPr bwMode="auto">
          <a:xfrm>
            <a:off x="5289550" y="2855913"/>
            <a:ext cx="1209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7" name="AutoShape 23"/>
          <p:cNvSpPr>
            <a:spLocks noChangeArrowheads="1"/>
          </p:cNvSpPr>
          <p:nvPr/>
        </p:nvSpPr>
        <p:spPr bwMode="auto">
          <a:xfrm rot="2000034">
            <a:off x="6292850" y="3001963"/>
            <a:ext cx="595313" cy="261937"/>
          </a:xfrm>
          <a:prstGeom prst="curvedDownArrow">
            <a:avLst>
              <a:gd name="adj1" fmla="val 51705"/>
              <a:gd name="adj2" fmla="val 90909"/>
              <a:gd name="adj3" fmla="val 33333"/>
            </a:avLst>
          </a:prstGeom>
          <a:solidFill>
            <a:srgbClr val="0099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8" name="Line 24"/>
          <p:cNvSpPr>
            <a:spLocks noChangeShapeType="1"/>
          </p:cNvSpPr>
          <p:nvPr/>
        </p:nvSpPr>
        <p:spPr bwMode="auto">
          <a:xfrm>
            <a:off x="5151438" y="4168775"/>
            <a:ext cx="0" cy="1730375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9" name="Line 25"/>
          <p:cNvSpPr>
            <a:spLocks noChangeShapeType="1"/>
          </p:cNvSpPr>
          <p:nvPr/>
        </p:nvSpPr>
        <p:spPr bwMode="auto">
          <a:xfrm flipH="1">
            <a:off x="5102225" y="5662613"/>
            <a:ext cx="41275" cy="244475"/>
          </a:xfrm>
          <a:prstGeom prst="line">
            <a:avLst/>
          </a:prstGeom>
          <a:noFill/>
          <a:ln w="19050">
            <a:solidFill>
              <a:srgbClr val="33333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70" name="Line 26"/>
          <p:cNvSpPr>
            <a:spLocks noChangeShapeType="1"/>
          </p:cNvSpPr>
          <p:nvPr/>
        </p:nvSpPr>
        <p:spPr bwMode="auto">
          <a:xfrm flipH="1" flipV="1">
            <a:off x="4979988" y="5867400"/>
            <a:ext cx="114300" cy="39688"/>
          </a:xfrm>
          <a:prstGeom prst="line">
            <a:avLst/>
          </a:prstGeom>
          <a:noFill/>
          <a:ln w="19050">
            <a:solidFill>
              <a:srgbClr val="33333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71" name="Line 27"/>
          <p:cNvSpPr>
            <a:spLocks noChangeShapeType="1"/>
          </p:cNvSpPr>
          <p:nvPr/>
        </p:nvSpPr>
        <p:spPr bwMode="auto">
          <a:xfrm flipH="1">
            <a:off x="4972050" y="5524500"/>
            <a:ext cx="179388" cy="203200"/>
          </a:xfrm>
          <a:prstGeom prst="line">
            <a:avLst/>
          </a:prstGeom>
          <a:noFill/>
          <a:ln w="19050">
            <a:solidFill>
              <a:srgbClr val="33333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72" name="Line 28"/>
          <p:cNvSpPr>
            <a:spLocks noChangeShapeType="1"/>
          </p:cNvSpPr>
          <p:nvPr/>
        </p:nvSpPr>
        <p:spPr bwMode="auto">
          <a:xfrm flipH="1" flipV="1">
            <a:off x="4857750" y="5621338"/>
            <a:ext cx="114300" cy="114300"/>
          </a:xfrm>
          <a:prstGeom prst="line">
            <a:avLst/>
          </a:prstGeom>
          <a:noFill/>
          <a:ln w="19050">
            <a:solidFill>
              <a:srgbClr val="33333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73" name="Line 29"/>
          <p:cNvSpPr>
            <a:spLocks noChangeShapeType="1"/>
          </p:cNvSpPr>
          <p:nvPr/>
        </p:nvSpPr>
        <p:spPr bwMode="auto">
          <a:xfrm flipH="1" flipV="1">
            <a:off x="4948238" y="5638800"/>
            <a:ext cx="47625" cy="47625"/>
          </a:xfrm>
          <a:prstGeom prst="line">
            <a:avLst/>
          </a:prstGeom>
          <a:noFill/>
          <a:ln w="19050">
            <a:solidFill>
              <a:srgbClr val="33333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74" name="Line 30"/>
          <p:cNvSpPr>
            <a:spLocks noChangeShapeType="1"/>
          </p:cNvSpPr>
          <p:nvPr/>
        </p:nvSpPr>
        <p:spPr bwMode="auto">
          <a:xfrm flipH="1">
            <a:off x="4816475" y="5376863"/>
            <a:ext cx="327025" cy="15875"/>
          </a:xfrm>
          <a:prstGeom prst="line">
            <a:avLst/>
          </a:prstGeom>
          <a:noFill/>
          <a:ln w="19050">
            <a:solidFill>
              <a:srgbClr val="33333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75" name="AutoShape 31"/>
          <p:cNvSpPr>
            <a:spLocks noChangeArrowheads="1"/>
          </p:cNvSpPr>
          <p:nvPr/>
        </p:nvSpPr>
        <p:spPr bwMode="auto">
          <a:xfrm rot="-185471">
            <a:off x="4808538" y="5238750"/>
            <a:ext cx="106362" cy="147638"/>
          </a:xfrm>
          <a:prstGeom prst="rtTriangle">
            <a:avLst/>
          </a:prstGeom>
          <a:solidFill>
            <a:srgbClr val="333333"/>
          </a:solidFill>
          <a:ln w="19050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76" name="Text Box 32"/>
          <p:cNvSpPr txBox="1">
            <a:spLocks noChangeArrowheads="1"/>
          </p:cNvSpPr>
          <p:nvPr/>
        </p:nvSpPr>
        <p:spPr bwMode="auto">
          <a:xfrm>
            <a:off x="5299075" y="5605463"/>
            <a:ext cx="546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333333"/>
                </a:solidFill>
              </a:rPr>
              <a:t>SSW</a:t>
            </a:r>
          </a:p>
        </p:txBody>
      </p:sp>
      <p:sp>
        <p:nvSpPr>
          <p:cNvPr id="57377" name="Text Box 33"/>
          <p:cNvSpPr txBox="1">
            <a:spLocks noChangeArrowheads="1"/>
          </p:cNvSpPr>
          <p:nvPr/>
        </p:nvSpPr>
        <p:spPr bwMode="auto">
          <a:xfrm>
            <a:off x="5359400" y="5365750"/>
            <a:ext cx="587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333333"/>
                </a:solidFill>
              </a:rPr>
              <a:t>SW</a:t>
            </a:r>
          </a:p>
        </p:txBody>
      </p:sp>
      <p:sp>
        <p:nvSpPr>
          <p:cNvPr id="57378" name="Text Box 34"/>
          <p:cNvSpPr txBox="1">
            <a:spLocks noChangeArrowheads="1"/>
          </p:cNvSpPr>
          <p:nvPr/>
        </p:nvSpPr>
        <p:spPr bwMode="auto">
          <a:xfrm>
            <a:off x="5313363" y="5148263"/>
            <a:ext cx="546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333333"/>
                </a:solidFill>
              </a:rPr>
              <a:t>W</a:t>
            </a:r>
          </a:p>
        </p:txBody>
      </p:sp>
      <p:sp>
        <p:nvSpPr>
          <p:cNvPr id="57379" name="AutoShape 35"/>
          <p:cNvSpPr>
            <a:spLocks noChangeArrowheads="1"/>
          </p:cNvSpPr>
          <p:nvPr/>
        </p:nvSpPr>
        <p:spPr bwMode="auto">
          <a:xfrm rot="4186414" flipH="1">
            <a:off x="4191794" y="5444332"/>
            <a:ext cx="719137" cy="336550"/>
          </a:xfrm>
          <a:prstGeom prst="curvedUpArrow">
            <a:avLst>
              <a:gd name="adj1" fmla="val 38205"/>
              <a:gd name="adj2" fmla="val 80664"/>
              <a:gd name="adj3" fmla="val 47866"/>
            </a:avLst>
          </a:prstGeom>
          <a:solidFill>
            <a:srgbClr val="0099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80" name="Line 36"/>
          <p:cNvSpPr>
            <a:spLocks noChangeShapeType="1"/>
          </p:cNvSpPr>
          <p:nvPr/>
        </p:nvSpPr>
        <p:spPr bwMode="auto">
          <a:xfrm>
            <a:off x="7459663" y="4176713"/>
            <a:ext cx="0" cy="1730375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 rot="-1839424">
            <a:off x="7237413" y="5586413"/>
            <a:ext cx="293687" cy="211137"/>
            <a:chOff x="3156" y="3177"/>
            <a:chExt cx="185" cy="133"/>
          </a:xfrm>
        </p:grpSpPr>
        <p:sp>
          <p:nvSpPr>
            <p:cNvPr id="52271" name="Line 38"/>
            <p:cNvSpPr>
              <a:spLocks noChangeShapeType="1"/>
            </p:cNvSpPr>
            <p:nvPr/>
          </p:nvSpPr>
          <p:spPr bwMode="auto">
            <a:xfrm flipH="1">
              <a:off x="3228" y="3177"/>
              <a:ext cx="113" cy="128"/>
            </a:xfrm>
            <a:prstGeom prst="line">
              <a:avLst/>
            </a:prstGeom>
            <a:noFill/>
            <a:ln w="19050">
              <a:solidFill>
                <a:srgbClr val="3333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2" name="Line 39"/>
            <p:cNvSpPr>
              <a:spLocks noChangeShapeType="1"/>
            </p:cNvSpPr>
            <p:nvPr/>
          </p:nvSpPr>
          <p:spPr bwMode="auto">
            <a:xfrm flipH="1" flipV="1">
              <a:off x="3156" y="3238"/>
              <a:ext cx="72" cy="72"/>
            </a:xfrm>
            <a:prstGeom prst="line">
              <a:avLst/>
            </a:prstGeom>
            <a:noFill/>
            <a:ln w="19050">
              <a:solidFill>
                <a:srgbClr val="3333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3" name="Line 40"/>
            <p:cNvSpPr>
              <a:spLocks noChangeShapeType="1"/>
            </p:cNvSpPr>
            <p:nvPr/>
          </p:nvSpPr>
          <p:spPr bwMode="auto">
            <a:xfrm flipH="1" flipV="1">
              <a:off x="3213" y="3249"/>
              <a:ext cx="30" cy="30"/>
            </a:xfrm>
            <a:prstGeom prst="line">
              <a:avLst/>
            </a:prstGeom>
            <a:noFill/>
            <a:ln w="19050">
              <a:solidFill>
                <a:srgbClr val="3333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385" name="Text Box 41"/>
          <p:cNvSpPr txBox="1">
            <a:spLocks noChangeArrowheads="1"/>
          </p:cNvSpPr>
          <p:nvPr/>
        </p:nvSpPr>
        <p:spPr bwMode="auto">
          <a:xfrm>
            <a:off x="7773988" y="5661025"/>
            <a:ext cx="546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333333"/>
                </a:solidFill>
              </a:rPr>
              <a:t>SE</a:t>
            </a:r>
          </a:p>
        </p:txBody>
      </p:sp>
      <p:sp>
        <p:nvSpPr>
          <p:cNvPr id="57386" name="Text Box 42"/>
          <p:cNvSpPr txBox="1">
            <a:spLocks noChangeArrowheads="1"/>
          </p:cNvSpPr>
          <p:nvPr/>
        </p:nvSpPr>
        <p:spPr bwMode="auto">
          <a:xfrm>
            <a:off x="7700963" y="5437188"/>
            <a:ext cx="587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333333"/>
                </a:solidFill>
              </a:rPr>
              <a:t>SSW</a:t>
            </a:r>
          </a:p>
        </p:txBody>
      </p:sp>
      <p:sp>
        <p:nvSpPr>
          <p:cNvPr id="57387" name="Text Box 43"/>
          <p:cNvSpPr txBox="1">
            <a:spLocks noChangeArrowheads="1"/>
          </p:cNvSpPr>
          <p:nvPr/>
        </p:nvSpPr>
        <p:spPr bwMode="auto">
          <a:xfrm>
            <a:off x="7718425" y="5219700"/>
            <a:ext cx="546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333333"/>
                </a:solidFill>
              </a:rPr>
              <a:t>W</a:t>
            </a:r>
          </a:p>
        </p:txBody>
      </p:sp>
      <p:sp>
        <p:nvSpPr>
          <p:cNvPr id="57388" name="AutoShape 44"/>
          <p:cNvSpPr>
            <a:spLocks noChangeArrowheads="1"/>
          </p:cNvSpPr>
          <p:nvPr/>
        </p:nvSpPr>
        <p:spPr bwMode="auto">
          <a:xfrm rot="3598736" flipH="1">
            <a:off x="6365875" y="5322888"/>
            <a:ext cx="1030288" cy="804862"/>
          </a:xfrm>
          <a:prstGeom prst="curvedUpArrow">
            <a:avLst>
              <a:gd name="adj1" fmla="val 22887"/>
              <a:gd name="adj2" fmla="val 48323"/>
              <a:gd name="adj3" fmla="val 47866"/>
            </a:avLst>
          </a:prstGeom>
          <a:solidFill>
            <a:srgbClr val="0099FF"/>
          </a:solidFill>
          <a:ln w="9525">
            <a:solidFill>
              <a:srgbClr val="94B6D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89" name="Text Box 45"/>
          <p:cNvSpPr txBox="1">
            <a:spLocks noChangeArrowheads="1"/>
          </p:cNvSpPr>
          <p:nvPr/>
        </p:nvSpPr>
        <p:spPr bwMode="auto">
          <a:xfrm>
            <a:off x="6321425" y="6161088"/>
            <a:ext cx="2449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33"/>
                </a:solidFill>
              </a:rPr>
              <a:t>More directional shear=more “spin”</a:t>
            </a:r>
          </a:p>
        </p:txBody>
      </p:sp>
      <p:sp>
        <p:nvSpPr>
          <p:cNvPr id="57390" name="Line 46"/>
          <p:cNvSpPr>
            <a:spLocks noChangeShapeType="1"/>
          </p:cNvSpPr>
          <p:nvPr/>
        </p:nvSpPr>
        <p:spPr bwMode="auto">
          <a:xfrm>
            <a:off x="6851650" y="3119438"/>
            <a:ext cx="342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91" name="Line 47"/>
          <p:cNvSpPr>
            <a:spLocks noChangeShapeType="1"/>
          </p:cNvSpPr>
          <p:nvPr/>
        </p:nvSpPr>
        <p:spPr bwMode="auto">
          <a:xfrm>
            <a:off x="6858000" y="3508375"/>
            <a:ext cx="204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92" name="Text Box 48"/>
          <p:cNvSpPr txBox="1">
            <a:spLocks noChangeArrowheads="1"/>
          </p:cNvSpPr>
          <p:nvPr/>
        </p:nvSpPr>
        <p:spPr bwMode="auto">
          <a:xfrm>
            <a:off x="7129463" y="2940050"/>
            <a:ext cx="1697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333333"/>
                </a:solidFill>
              </a:rPr>
              <a:t>More force (faster)</a:t>
            </a:r>
          </a:p>
        </p:txBody>
      </p:sp>
      <p:sp>
        <p:nvSpPr>
          <p:cNvPr id="57393" name="Text Box 49"/>
          <p:cNvSpPr txBox="1">
            <a:spLocks noChangeArrowheads="1"/>
          </p:cNvSpPr>
          <p:nvPr/>
        </p:nvSpPr>
        <p:spPr bwMode="auto">
          <a:xfrm>
            <a:off x="7127875" y="3346450"/>
            <a:ext cx="1843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333333"/>
                </a:solidFill>
              </a:rPr>
              <a:t>Less force (slower)</a:t>
            </a:r>
          </a:p>
        </p:txBody>
      </p: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7116763" y="5251450"/>
            <a:ext cx="334962" cy="153988"/>
            <a:chOff x="3125" y="2997"/>
            <a:chExt cx="211" cy="97"/>
          </a:xfrm>
        </p:grpSpPr>
        <p:sp>
          <p:nvSpPr>
            <p:cNvPr id="52269" name="Line 51"/>
            <p:cNvSpPr>
              <a:spLocks noChangeShapeType="1"/>
            </p:cNvSpPr>
            <p:nvPr/>
          </p:nvSpPr>
          <p:spPr bwMode="auto">
            <a:xfrm flipH="1">
              <a:off x="3130" y="3084"/>
              <a:ext cx="206" cy="10"/>
            </a:xfrm>
            <a:prstGeom prst="line">
              <a:avLst/>
            </a:prstGeom>
            <a:noFill/>
            <a:ln w="19050">
              <a:solidFill>
                <a:srgbClr val="3333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0" name="AutoShape 52"/>
            <p:cNvSpPr>
              <a:spLocks noChangeArrowheads="1"/>
            </p:cNvSpPr>
            <p:nvPr/>
          </p:nvSpPr>
          <p:spPr bwMode="auto">
            <a:xfrm rot="-185471">
              <a:off x="3125" y="2997"/>
              <a:ext cx="67" cy="93"/>
            </a:xfrm>
            <a:prstGeom prst="rtTriangle">
              <a:avLst/>
            </a:prstGeom>
            <a:solidFill>
              <a:srgbClr val="333333"/>
            </a:solidFill>
            <a:ln w="19050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 rot="-2975374">
            <a:off x="7417595" y="5676106"/>
            <a:ext cx="163512" cy="244475"/>
            <a:chOff x="4591" y="3197"/>
            <a:chExt cx="103" cy="154"/>
          </a:xfrm>
        </p:grpSpPr>
        <p:sp>
          <p:nvSpPr>
            <p:cNvPr id="52267" name="Line 54"/>
            <p:cNvSpPr>
              <a:spLocks noChangeShapeType="1"/>
            </p:cNvSpPr>
            <p:nvPr/>
          </p:nvSpPr>
          <p:spPr bwMode="auto">
            <a:xfrm flipH="1">
              <a:off x="4668" y="3197"/>
              <a:ext cx="26" cy="154"/>
            </a:xfrm>
            <a:prstGeom prst="line">
              <a:avLst/>
            </a:prstGeom>
            <a:noFill/>
            <a:ln w="19050">
              <a:solidFill>
                <a:srgbClr val="3333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68" name="Line 55"/>
            <p:cNvSpPr>
              <a:spLocks noChangeShapeType="1"/>
            </p:cNvSpPr>
            <p:nvPr/>
          </p:nvSpPr>
          <p:spPr bwMode="auto">
            <a:xfrm flipH="1" flipV="1">
              <a:off x="4591" y="3326"/>
              <a:ext cx="72" cy="25"/>
            </a:xfrm>
            <a:prstGeom prst="line">
              <a:avLst/>
            </a:prstGeom>
            <a:noFill/>
            <a:ln w="19050">
              <a:solidFill>
                <a:srgbClr val="3333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7403" name="Picture 59" descr="MCj04315330000[1]"/>
          <p:cNvPicPr>
            <a:picLocks noChangeAspect="1" noChangeArrowheads="1"/>
          </p:cNvPicPr>
          <p:nvPr/>
        </p:nvPicPr>
        <p:blipFill>
          <a:blip r:embed="rId3" cstate="print"/>
          <a:srcRect t="30028"/>
          <a:stretch>
            <a:fillRect/>
          </a:stretch>
        </p:blipFill>
        <p:spPr bwMode="auto">
          <a:xfrm>
            <a:off x="7793038" y="3776663"/>
            <a:ext cx="77787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404" name="AutoShape 60"/>
          <p:cNvSpPr>
            <a:spLocks noChangeArrowheads="1"/>
          </p:cNvSpPr>
          <p:nvPr/>
        </p:nvSpPr>
        <p:spPr bwMode="auto">
          <a:xfrm rot="3406382">
            <a:off x="8061325" y="3781425"/>
            <a:ext cx="1017588" cy="357188"/>
          </a:xfrm>
          <a:prstGeom prst="curvedDownArrow">
            <a:avLst>
              <a:gd name="adj1" fmla="val 64812"/>
              <a:gd name="adj2" fmla="val 113955"/>
              <a:gd name="adj3" fmla="val 33333"/>
            </a:avLst>
          </a:prstGeom>
          <a:solidFill>
            <a:srgbClr val="0094FF"/>
          </a:solidFill>
          <a:ln w="9525">
            <a:solidFill>
              <a:srgbClr val="94B6D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7409" name="Picture 65" descr="GaryTheSna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2025" y="3097213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2000" fill="hold"/>
                                        <p:tgtEl>
                                          <p:spTgt spid="574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7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7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5" grpId="0" animBg="1"/>
      <p:bldP spid="57356" grpId="0" animBg="1"/>
      <p:bldP spid="57357" grpId="0" animBg="1"/>
      <p:bldP spid="57358" grpId="0" animBg="1"/>
      <p:bldP spid="57359" grpId="0" animBg="1"/>
      <p:bldP spid="57360" grpId="0" animBg="1"/>
      <p:bldP spid="57361" grpId="0"/>
      <p:bldP spid="57362" grpId="0" animBg="1"/>
      <p:bldP spid="57367" grpId="0" animBg="1"/>
      <p:bldP spid="57368" grpId="0" animBg="1"/>
      <p:bldP spid="57369" grpId="0" animBg="1"/>
      <p:bldP spid="57370" grpId="0" animBg="1"/>
      <p:bldP spid="57371" grpId="0" animBg="1"/>
      <p:bldP spid="57372" grpId="0" animBg="1"/>
      <p:bldP spid="57373" grpId="0" animBg="1"/>
      <p:bldP spid="57374" grpId="0" animBg="1"/>
      <p:bldP spid="57375" grpId="0" animBg="1"/>
      <p:bldP spid="57376" grpId="0"/>
      <p:bldP spid="57377" grpId="0"/>
      <p:bldP spid="57378" grpId="0"/>
      <p:bldP spid="57379" grpId="0" animBg="1"/>
      <p:bldP spid="57380" grpId="0" animBg="1"/>
      <p:bldP spid="57385" grpId="0"/>
      <p:bldP spid="57386" grpId="0"/>
      <p:bldP spid="57387" grpId="0"/>
      <p:bldP spid="57388" grpId="0" animBg="1"/>
      <p:bldP spid="57389" grpId="0"/>
      <p:bldP spid="57390" grpId="0" animBg="1"/>
      <p:bldP spid="57391" grpId="0" animBg="1"/>
      <p:bldP spid="57392" grpId="0"/>
      <p:bldP spid="57393" grpId="0"/>
      <p:bldP spid="5740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dirty="0"/>
              <a:t>Thunderstorm </a:t>
            </a:r>
            <a:r>
              <a:rPr lang="en-US" sz="4400" dirty="0" smtClean="0"/>
              <a:t>Ingredients</a:t>
            </a:r>
            <a:endParaRPr lang="en-US" sz="4400" dirty="0"/>
          </a:p>
        </p:txBody>
      </p:sp>
      <p:sp>
        <p:nvSpPr>
          <p:cNvPr id="54275" name="Line 4"/>
          <p:cNvSpPr>
            <a:spLocks noChangeShapeType="1"/>
          </p:cNvSpPr>
          <p:nvPr/>
        </p:nvSpPr>
        <p:spPr bwMode="auto">
          <a:xfrm>
            <a:off x="685800" y="1219200"/>
            <a:ext cx="75438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457200" y="1447800"/>
            <a:ext cx="77073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400"/>
              <a:t>If we mix all of the ingredients together, do we get storms?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/>
              <a:t>Not always!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/>
              <a:t>The ingredients are an indicator of </a:t>
            </a:r>
            <a:r>
              <a:rPr lang="en-US" sz="2000" b="1" u="sng"/>
              <a:t>potential</a:t>
            </a:r>
            <a:r>
              <a:rPr lang="en-US" sz="2000"/>
              <a:t> for storms.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/>
              <a:t>A strong cap can stop convection completely, or it can stop it just long enough to create really strong storms later in the day.</a:t>
            </a:r>
            <a:endParaRPr lang="en-US"/>
          </a:p>
        </p:txBody>
      </p:sp>
      <p:pic>
        <p:nvPicPr>
          <p:cNvPr id="54277" name="Picture 22" descr="MPj043045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472746">
            <a:off x="2540000" y="4379913"/>
            <a:ext cx="105886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Freeform 34"/>
          <p:cNvSpPr>
            <a:spLocks/>
          </p:cNvSpPr>
          <p:nvPr/>
        </p:nvSpPr>
        <p:spPr bwMode="auto">
          <a:xfrm>
            <a:off x="3860800" y="4430713"/>
            <a:ext cx="968375" cy="830262"/>
          </a:xfrm>
          <a:custGeom>
            <a:avLst/>
            <a:gdLst>
              <a:gd name="T0" fmla="*/ 622 w 1145"/>
              <a:gd name="T1" fmla="*/ 0 h 1119"/>
              <a:gd name="T2" fmla="*/ 688 w 1145"/>
              <a:gd name="T3" fmla="*/ 14 h 1119"/>
              <a:gd name="T4" fmla="*/ 728 w 1145"/>
              <a:gd name="T5" fmla="*/ 27 h 1119"/>
              <a:gd name="T6" fmla="*/ 761 w 1145"/>
              <a:gd name="T7" fmla="*/ 66 h 1119"/>
              <a:gd name="T8" fmla="*/ 794 w 1145"/>
              <a:gd name="T9" fmla="*/ 101 h 1119"/>
              <a:gd name="T10" fmla="*/ 828 w 1145"/>
              <a:gd name="T11" fmla="*/ 200 h 1119"/>
              <a:gd name="T12" fmla="*/ 854 w 1145"/>
              <a:gd name="T13" fmla="*/ 233 h 1119"/>
              <a:gd name="T14" fmla="*/ 867 w 1145"/>
              <a:gd name="T15" fmla="*/ 266 h 1119"/>
              <a:gd name="T16" fmla="*/ 960 w 1145"/>
              <a:gd name="T17" fmla="*/ 426 h 1119"/>
              <a:gd name="T18" fmla="*/ 1046 w 1145"/>
              <a:gd name="T19" fmla="*/ 586 h 1119"/>
              <a:gd name="T20" fmla="*/ 1106 w 1145"/>
              <a:gd name="T21" fmla="*/ 866 h 1119"/>
              <a:gd name="T22" fmla="*/ 1145 w 1145"/>
              <a:gd name="T23" fmla="*/ 1119 h 1119"/>
              <a:gd name="T24" fmla="*/ 0 w 1145"/>
              <a:gd name="T25" fmla="*/ 1119 h 1119"/>
              <a:gd name="T26" fmla="*/ 66 w 1145"/>
              <a:gd name="T27" fmla="*/ 919 h 1119"/>
              <a:gd name="T28" fmla="*/ 73 w 1145"/>
              <a:gd name="T29" fmla="*/ 799 h 1119"/>
              <a:gd name="T30" fmla="*/ 86 w 1145"/>
              <a:gd name="T31" fmla="*/ 759 h 1119"/>
              <a:gd name="T32" fmla="*/ 126 w 1145"/>
              <a:gd name="T33" fmla="*/ 733 h 1119"/>
              <a:gd name="T34" fmla="*/ 185 w 1145"/>
              <a:gd name="T35" fmla="*/ 666 h 1119"/>
              <a:gd name="T36" fmla="*/ 278 w 1145"/>
              <a:gd name="T37" fmla="*/ 612 h 1119"/>
              <a:gd name="T38" fmla="*/ 311 w 1145"/>
              <a:gd name="T39" fmla="*/ 506 h 1119"/>
              <a:gd name="T40" fmla="*/ 324 w 1145"/>
              <a:gd name="T41" fmla="*/ 406 h 1119"/>
              <a:gd name="T42" fmla="*/ 331 w 1145"/>
              <a:gd name="T43" fmla="*/ 246 h 1119"/>
              <a:gd name="T44" fmla="*/ 530 w 1145"/>
              <a:gd name="T45" fmla="*/ 73 h 1119"/>
              <a:gd name="T46" fmla="*/ 576 w 1145"/>
              <a:gd name="T47" fmla="*/ 20 h 1119"/>
              <a:gd name="T48" fmla="*/ 622 w 1145"/>
              <a:gd name="T49" fmla="*/ 0 h 111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45"/>
              <a:gd name="T76" fmla="*/ 0 h 1119"/>
              <a:gd name="T77" fmla="*/ 1145 w 1145"/>
              <a:gd name="T78" fmla="*/ 1119 h 111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45" h="1119">
                <a:moveTo>
                  <a:pt x="622" y="0"/>
                </a:moveTo>
                <a:cubicBezTo>
                  <a:pt x="664" y="15"/>
                  <a:pt x="620" y="1"/>
                  <a:pt x="688" y="14"/>
                </a:cubicBezTo>
                <a:cubicBezTo>
                  <a:pt x="702" y="17"/>
                  <a:pt x="728" y="27"/>
                  <a:pt x="728" y="27"/>
                </a:cubicBezTo>
                <a:cubicBezTo>
                  <a:pt x="739" y="40"/>
                  <a:pt x="750" y="53"/>
                  <a:pt x="761" y="66"/>
                </a:cubicBezTo>
                <a:cubicBezTo>
                  <a:pt x="772" y="78"/>
                  <a:pt x="794" y="101"/>
                  <a:pt x="794" y="101"/>
                </a:cubicBezTo>
                <a:cubicBezTo>
                  <a:pt x="808" y="139"/>
                  <a:pt x="791" y="176"/>
                  <a:pt x="828" y="200"/>
                </a:cubicBezTo>
                <a:cubicBezTo>
                  <a:pt x="842" y="248"/>
                  <a:pt x="821" y="193"/>
                  <a:pt x="854" y="233"/>
                </a:cubicBezTo>
                <a:cubicBezTo>
                  <a:pt x="861" y="242"/>
                  <a:pt x="862" y="255"/>
                  <a:pt x="867" y="266"/>
                </a:cubicBezTo>
                <a:lnTo>
                  <a:pt x="960" y="426"/>
                </a:lnTo>
                <a:lnTo>
                  <a:pt x="1046" y="586"/>
                </a:lnTo>
                <a:lnTo>
                  <a:pt x="1106" y="866"/>
                </a:lnTo>
                <a:lnTo>
                  <a:pt x="1145" y="1119"/>
                </a:lnTo>
                <a:lnTo>
                  <a:pt x="0" y="1119"/>
                </a:lnTo>
                <a:cubicBezTo>
                  <a:pt x="18" y="1058"/>
                  <a:pt x="28" y="977"/>
                  <a:pt x="66" y="919"/>
                </a:cubicBezTo>
                <a:cubicBezTo>
                  <a:pt x="68" y="879"/>
                  <a:pt x="69" y="840"/>
                  <a:pt x="73" y="799"/>
                </a:cubicBezTo>
                <a:cubicBezTo>
                  <a:pt x="73" y="797"/>
                  <a:pt x="85" y="760"/>
                  <a:pt x="86" y="759"/>
                </a:cubicBezTo>
                <a:cubicBezTo>
                  <a:pt x="97" y="748"/>
                  <a:pt x="115" y="745"/>
                  <a:pt x="126" y="733"/>
                </a:cubicBezTo>
                <a:cubicBezTo>
                  <a:pt x="146" y="711"/>
                  <a:pt x="164" y="688"/>
                  <a:pt x="185" y="666"/>
                </a:cubicBezTo>
                <a:cubicBezTo>
                  <a:pt x="199" y="626"/>
                  <a:pt x="242" y="622"/>
                  <a:pt x="278" y="612"/>
                </a:cubicBezTo>
                <a:cubicBezTo>
                  <a:pt x="299" y="581"/>
                  <a:pt x="311" y="544"/>
                  <a:pt x="311" y="506"/>
                </a:cubicBezTo>
                <a:lnTo>
                  <a:pt x="324" y="406"/>
                </a:lnTo>
                <a:lnTo>
                  <a:pt x="331" y="246"/>
                </a:lnTo>
                <a:cubicBezTo>
                  <a:pt x="375" y="202"/>
                  <a:pt x="459" y="99"/>
                  <a:pt x="530" y="73"/>
                </a:cubicBezTo>
                <a:cubicBezTo>
                  <a:pt x="535" y="68"/>
                  <a:pt x="572" y="23"/>
                  <a:pt x="576" y="20"/>
                </a:cubicBezTo>
                <a:cubicBezTo>
                  <a:pt x="590" y="9"/>
                  <a:pt x="609" y="15"/>
                  <a:pt x="622" y="0"/>
                </a:cubicBezTo>
                <a:close/>
              </a:path>
            </a:pathLst>
          </a:custGeom>
          <a:gradFill rotWithShape="1">
            <a:gsLst>
              <a:gs pos="0">
                <a:srgbClr val="996633"/>
              </a:gs>
              <a:gs pos="100000">
                <a:srgbClr val="472F18"/>
              </a:gs>
            </a:gsLst>
            <a:path path="rect">
              <a:fillToRect l="100000" t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algn="ctr" rotWithShape="0">
              <a:schemeClr val="bg2">
                <a:alpha val="50000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4279" name="Picture 32" descr="lavalamp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887130">
            <a:off x="3309938" y="3978275"/>
            <a:ext cx="746125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0" name="Freeform 35"/>
          <p:cNvSpPr>
            <a:spLocks/>
          </p:cNvSpPr>
          <p:nvPr/>
        </p:nvSpPr>
        <p:spPr bwMode="auto">
          <a:xfrm>
            <a:off x="4137025" y="4424363"/>
            <a:ext cx="465138" cy="330200"/>
          </a:xfrm>
          <a:custGeom>
            <a:avLst/>
            <a:gdLst>
              <a:gd name="T0" fmla="*/ 261811328 w 523"/>
              <a:gd name="T1" fmla="*/ 0 h 431"/>
              <a:gd name="T2" fmla="*/ 329834425 w 523"/>
              <a:gd name="T3" fmla="*/ 23477910 h 431"/>
              <a:gd name="T4" fmla="*/ 356727939 w 523"/>
              <a:gd name="T5" fmla="*/ 66324999 h 431"/>
              <a:gd name="T6" fmla="*/ 398649058 w 523"/>
              <a:gd name="T7" fmla="*/ 132649997 h 431"/>
              <a:gd name="T8" fmla="*/ 413677551 w 523"/>
              <a:gd name="T9" fmla="*/ 171389123 h 431"/>
              <a:gd name="T10" fmla="*/ 329834425 w 523"/>
              <a:gd name="T11" fmla="*/ 194279414 h 431"/>
              <a:gd name="T12" fmla="*/ 272884814 w 523"/>
              <a:gd name="T13" fmla="*/ 206018752 h 431"/>
              <a:gd name="T14" fmla="*/ 215143668 w 523"/>
              <a:gd name="T15" fmla="*/ 252974571 h 431"/>
              <a:gd name="T16" fmla="*/ 147120570 w 523"/>
              <a:gd name="T17" fmla="*/ 252974571 h 431"/>
              <a:gd name="T18" fmla="*/ 115481403 w 523"/>
              <a:gd name="T19" fmla="*/ 202496874 h 431"/>
              <a:gd name="T20" fmla="*/ 83843126 w 523"/>
              <a:gd name="T21" fmla="*/ 179018964 h 431"/>
              <a:gd name="T22" fmla="*/ 41921118 w 523"/>
              <a:gd name="T23" fmla="*/ 190758302 h 431"/>
              <a:gd name="T24" fmla="*/ 0 w 523"/>
              <a:gd name="T25" fmla="*/ 186649572 h 431"/>
              <a:gd name="T26" fmla="*/ 15819139 w 523"/>
              <a:gd name="T27" fmla="*/ 128541267 h 431"/>
              <a:gd name="T28" fmla="*/ 63277445 w 523"/>
              <a:gd name="T29" fmla="*/ 93324786 h 431"/>
              <a:gd name="T30" fmla="*/ 157403411 w 523"/>
              <a:gd name="T31" fmla="*/ 35217247 h 431"/>
              <a:gd name="T32" fmla="*/ 189041688 w 523"/>
              <a:gd name="T33" fmla="*/ 19956032 h 431"/>
              <a:gd name="T34" fmla="*/ 209607369 w 523"/>
              <a:gd name="T35" fmla="*/ 0 h 431"/>
              <a:gd name="T36" fmla="*/ 261811328 w 523"/>
              <a:gd name="T37" fmla="*/ 0 h 43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23"/>
              <a:gd name="T58" fmla="*/ 0 h 431"/>
              <a:gd name="T59" fmla="*/ 523 w 523"/>
              <a:gd name="T60" fmla="*/ 431 h 43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23" h="431">
                <a:moveTo>
                  <a:pt x="331" y="0"/>
                </a:moveTo>
                <a:cubicBezTo>
                  <a:pt x="370" y="8"/>
                  <a:pt x="385" y="18"/>
                  <a:pt x="417" y="40"/>
                </a:cubicBezTo>
                <a:cubicBezTo>
                  <a:pt x="435" y="66"/>
                  <a:pt x="428" y="92"/>
                  <a:pt x="451" y="113"/>
                </a:cubicBezTo>
                <a:cubicBezTo>
                  <a:pt x="456" y="160"/>
                  <a:pt x="454" y="209"/>
                  <a:pt x="504" y="226"/>
                </a:cubicBezTo>
                <a:cubicBezTo>
                  <a:pt x="519" y="248"/>
                  <a:pt x="523" y="265"/>
                  <a:pt x="523" y="292"/>
                </a:cubicBezTo>
                <a:lnTo>
                  <a:pt x="417" y="331"/>
                </a:lnTo>
                <a:lnTo>
                  <a:pt x="345" y="351"/>
                </a:lnTo>
                <a:lnTo>
                  <a:pt x="272" y="431"/>
                </a:lnTo>
                <a:lnTo>
                  <a:pt x="186" y="431"/>
                </a:lnTo>
                <a:lnTo>
                  <a:pt x="146" y="345"/>
                </a:lnTo>
                <a:lnTo>
                  <a:pt x="106" y="305"/>
                </a:lnTo>
                <a:lnTo>
                  <a:pt x="53" y="325"/>
                </a:lnTo>
                <a:lnTo>
                  <a:pt x="0" y="318"/>
                </a:lnTo>
                <a:lnTo>
                  <a:pt x="20" y="219"/>
                </a:lnTo>
                <a:lnTo>
                  <a:pt x="80" y="159"/>
                </a:lnTo>
                <a:lnTo>
                  <a:pt x="199" y="60"/>
                </a:lnTo>
                <a:lnTo>
                  <a:pt x="239" y="34"/>
                </a:lnTo>
                <a:lnTo>
                  <a:pt x="265" y="0"/>
                </a:lnTo>
                <a:lnTo>
                  <a:pt x="331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24525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 rot="1815382">
            <a:off x="4959350" y="3525838"/>
            <a:ext cx="768350" cy="1803400"/>
            <a:chOff x="2761" y="2626"/>
            <a:chExt cx="484" cy="1136"/>
          </a:xfrm>
        </p:grpSpPr>
        <p:sp>
          <p:nvSpPr>
            <p:cNvPr id="54289" name="Line 36"/>
            <p:cNvSpPr>
              <a:spLocks noChangeShapeType="1"/>
            </p:cNvSpPr>
            <p:nvPr/>
          </p:nvSpPr>
          <p:spPr bwMode="auto">
            <a:xfrm>
              <a:off x="3245" y="2626"/>
              <a:ext cx="0" cy="1090"/>
            </a:xfrm>
            <a:prstGeom prst="line">
              <a:avLst/>
            </a:prstGeom>
            <a:noFill/>
            <a:ln w="38100">
              <a:solidFill>
                <a:srgbClr val="008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0" name="Line 37"/>
            <p:cNvSpPr>
              <a:spLocks noChangeShapeType="1"/>
            </p:cNvSpPr>
            <p:nvPr/>
          </p:nvSpPr>
          <p:spPr bwMode="auto">
            <a:xfrm flipH="1">
              <a:off x="3214" y="3567"/>
              <a:ext cx="26" cy="154"/>
            </a:xfrm>
            <a:prstGeom prst="line">
              <a:avLst/>
            </a:prstGeom>
            <a:noFill/>
            <a:ln w="19050">
              <a:solidFill>
                <a:srgbClr val="3333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1" name="Line 38"/>
            <p:cNvSpPr>
              <a:spLocks noChangeShapeType="1"/>
            </p:cNvSpPr>
            <p:nvPr/>
          </p:nvSpPr>
          <p:spPr bwMode="auto">
            <a:xfrm flipH="1" flipV="1">
              <a:off x="3137" y="3696"/>
              <a:ext cx="72" cy="25"/>
            </a:xfrm>
            <a:prstGeom prst="line">
              <a:avLst/>
            </a:prstGeom>
            <a:noFill/>
            <a:ln w="19050">
              <a:solidFill>
                <a:srgbClr val="3333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2" name="Line 39"/>
            <p:cNvSpPr>
              <a:spLocks noChangeShapeType="1"/>
            </p:cNvSpPr>
            <p:nvPr/>
          </p:nvSpPr>
          <p:spPr bwMode="auto">
            <a:xfrm flipH="1">
              <a:off x="3132" y="3480"/>
              <a:ext cx="113" cy="128"/>
            </a:xfrm>
            <a:prstGeom prst="line">
              <a:avLst/>
            </a:prstGeom>
            <a:noFill/>
            <a:ln w="19050">
              <a:solidFill>
                <a:srgbClr val="3333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3" name="Line 40"/>
            <p:cNvSpPr>
              <a:spLocks noChangeShapeType="1"/>
            </p:cNvSpPr>
            <p:nvPr/>
          </p:nvSpPr>
          <p:spPr bwMode="auto">
            <a:xfrm flipH="1" flipV="1">
              <a:off x="3060" y="3541"/>
              <a:ext cx="72" cy="72"/>
            </a:xfrm>
            <a:prstGeom prst="line">
              <a:avLst/>
            </a:prstGeom>
            <a:noFill/>
            <a:ln w="19050">
              <a:solidFill>
                <a:srgbClr val="3333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4" name="Line 41"/>
            <p:cNvSpPr>
              <a:spLocks noChangeShapeType="1"/>
            </p:cNvSpPr>
            <p:nvPr/>
          </p:nvSpPr>
          <p:spPr bwMode="auto">
            <a:xfrm flipH="1" flipV="1">
              <a:off x="3117" y="3552"/>
              <a:ext cx="30" cy="30"/>
            </a:xfrm>
            <a:prstGeom prst="line">
              <a:avLst/>
            </a:prstGeom>
            <a:noFill/>
            <a:ln w="19050">
              <a:solidFill>
                <a:srgbClr val="3333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5" name="Line 42"/>
            <p:cNvSpPr>
              <a:spLocks noChangeShapeType="1"/>
            </p:cNvSpPr>
            <p:nvPr/>
          </p:nvSpPr>
          <p:spPr bwMode="auto">
            <a:xfrm flipH="1">
              <a:off x="3034" y="3387"/>
              <a:ext cx="206" cy="10"/>
            </a:xfrm>
            <a:prstGeom prst="line">
              <a:avLst/>
            </a:prstGeom>
            <a:noFill/>
            <a:ln w="19050">
              <a:solidFill>
                <a:srgbClr val="3333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6" name="AutoShape 43"/>
            <p:cNvSpPr>
              <a:spLocks noChangeArrowheads="1"/>
            </p:cNvSpPr>
            <p:nvPr/>
          </p:nvSpPr>
          <p:spPr bwMode="auto">
            <a:xfrm rot="-185471">
              <a:off x="3029" y="3300"/>
              <a:ext cx="67" cy="93"/>
            </a:xfrm>
            <a:prstGeom prst="rtTriangle">
              <a:avLst/>
            </a:prstGeom>
            <a:solidFill>
              <a:srgbClr val="333333"/>
            </a:solidFill>
            <a:ln w="19050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7" name="AutoShape 44"/>
            <p:cNvSpPr>
              <a:spLocks noChangeArrowheads="1"/>
            </p:cNvSpPr>
            <p:nvPr/>
          </p:nvSpPr>
          <p:spPr bwMode="auto">
            <a:xfrm rot="4186414" flipH="1">
              <a:off x="2640" y="3430"/>
              <a:ext cx="453" cy="212"/>
            </a:xfrm>
            <a:prstGeom prst="curvedUpArrow">
              <a:avLst>
                <a:gd name="adj1" fmla="val 38205"/>
                <a:gd name="adj2" fmla="val 80664"/>
                <a:gd name="adj3" fmla="val 47866"/>
              </a:avLst>
            </a:prstGeom>
            <a:solidFill>
              <a:srgbClr val="0099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544763" y="4638675"/>
            <a:ext cx="5487987" cy="2219325"/>
            <a:chOff x="1371" y="1883"/>
            <a:chExt cx="4342" cy="1844"/>
          </a:xfrm>
        </p:grpSpPr>
        <p:sp>
          <p:nvSpPr>
            <p:cNvPr id="54283" name="AutoShape 26"/>
            <p:cNvSpPr>
              <a:spLocks noChangeArrowheads="1"/>
            </p:cNvSpPr>
            <p:nvPr/>
          </p:nvSpPr>
          <p:spPr bwMode="auto">
            <a:xfrm>
              <a:off x="1371" y="2304"/>
              <a:ext cx="2390" cy="1384"/>
            </a:xfrm>
            <a:custGeom>
              <a:avLst/>
              <a:gdLst>
                <a:gd name="T0" fmla="*/ 26 w 21600"/>
                <a:gd name="T1" fmla="*/ 3 h 21600"/>
                <a:gd name="T2" fmla="*/ 15 w 21600"/>
                <a:gd name="T3" fmla="*/ 6 h 21600"/>
                <a:gd name="T4" fmla="*/ 4 w 21600"/>
                <a:gd name="T5" fmla="*/ 3 h 21600"/>
                <a:gd name="T6" fmla="*/ 1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1 w 21600"/>
                <a:gd name="T13" fmla="*/ 4495 h 21600"/>
                <a:gd name="T14" fmla="*/ 17099 w 21600"/>
                <a:gd name="T15" fmla="*/ 1710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6A6A6A"/>
                </a:gs>
                <a:gs pos="50000">
                  <a:srgbClr val="E4E4E4"/>
                </a:gs>
                <a:gs pos="100000">
                  <a:srgbClr val="6A6A6A"/>
                </a:gs>
              </a:gsLst>
              <a:lin ang="0" scaled="1"/>
            </a:gradFill>
            <a:ln w="2857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4" name="Freeform 27"/>
            <p:cNvSpPr>
              <a:spLocks/>
            </p:cNvSpPr>
            <p:nvPr/>
          </p:nvSpPr>
          <p:spPr bwMode="auto">
            <a:xfrm>
              <a:off x="3532" y="1883"/>
              <a:ext cx="2181" cy="649"/>
            </a:xfrm>
            <a:custGeom>
              <a:avLst/>
              <a:gdLst>
                <a:gd name="T0" fmla="*/ 129 w 2181"/>
                <a:gd name="T1" fmla="*/ 447 h 649"/>
                <a:gd name="T2" fmla="*/ 467 w 2181"/>
                <a:gd name="T3" fmla="*/ 361 h 649"/>
                <a:gd name="T4" fmla="*/ 1202 w 2181"/>
                <a:gd name="T5" fmla="*/ 189 h 649"/>
                <a:gd name="T6" fmla="*/ 2043 w 2181"/>
                <a:gd name="T7" fmla="*/ 11 h 649"/>
                <a:gd name="T8" fmla="*/ 2029 w 2181"/>
                <a:gd name="T9" fmla="*/ 123 h 649"/>
                <a:gd name="T10" fmla="*/ 1639 w 2181"/>
                <a:gd name="T11" fmla="*/ 222 h 649"/>
                <a:gd name="T12" fmla="*/ 924 w 2181"/>
                <a:gd name="T13" fmla="*/ 381 h 649"/>
                <a:gd name="T14" fmla="*/ 268 w 2181"/>
                <a:gd name="T15" fmla="*/ 560 h 649"/>
                <a:gd name="T16" fmla="*/ 23 w 2181"/>
                <a:gd name="T17" fmla="*/ 633 h 649"/>
                <a:gd name="T18" fmla="*/ 129 w 2181"/>
                <a:gd name="T19" fmla="*/ 447 h 6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81"/>
                <a:gd name="T31" fmla="*/ 0 h 649"/>
                <a:gd name="T32" fmla="*/ 2181 w 2181"/>
                <a:gd name="T33" fmla="*/ 649 h 6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81" h="649">
                  <a:moveTo>
                    <a:pt x="129" y="447"/>
                  </a:moveTo>
                  <a:cubicBezTo>
                    <a:pt x="203" y="402"/>
                    <a:pt x="288" y="404"/>
                    <a:pt x="467" y="361"/>
                  </a:cubicBezTo>
                  <a:cubicBezTo>
                    <a:pt x="646" y="318"/>
                    <a:pt x="939" y="247"/>
                    <a:pt x="1202" y="189"/>
                  </a:cubicBezTo>
                  <a:cubicBezTo>
                    <a:pt x="1465" y="131"/>
                    <a:pt x="1905" y="22"/>
                    <a:pt x="2043" y="11"/>
                  </a:cubicBezTo>
                  <a:cubicBezTo>
                    <a:pt x="2181" y="0"/>
                    <a:pt x="2096" y="88"/>
                    <a:pt x="2029" y="123"/>
                  </a:cubicBezTo>
                  <a:cubicBezTo>
                    <a:pt x="1962" y="158"/>
                    <a:pt x="1823" y="179"/>
                    <a:pt x="1639" y="222"/>
                  </a:cubicBezTo>
                  <a:cubicBezTo>
                    <a:pt x="1455" y="265"/>
                    <a:pt x="1152" y="325"/>
                    <a:pt x="924" y="381"/>
                  </a:cubicBezTo>
                  <a:cubicBezTo>
                    <a:pt x="696" y="437"/>
                    <a:pt x="418" y="518"/>
                    <a:pt x="268" y="560"/>
                  </a:cubicBezTo>
                  <a:cubicBezTo>
                    <a:pt x="118" y="602"/>
                    <a:pt x="46" y="649"/>
                    <a:pt x="23" y="633"/>
                  </a:cubicBezTo>
                  <a:cubicBezTo>
                    <a:pt x="0" y="617"/>
                    <a:pt x="55" y="492"/>
                    <a:pt x="129" y="447"/>
                  </a:cubicBezTo>
                  <a:close/>
                </a:path>
              </a:pathLst>
            </a:custGeom>
            <a:gradFill rotWithShape="1">
              <a:gsLst>
                <a:gs pos="0">
                  <a:srgbClr val="6A6A6A"/>
                </a:gs>
                <a:gs pos="50000">
                  <a:srgbClr val="E4E4E4"/>
                </a:gs>
                <a:gs pos="100000">
                  <a:srgbClr val="6A6A6A"/>
                </a:gs>
              </a:gsLst>
              <a:lin ang="5400000" scaled="1"/>
            </a:gra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5" name="Freeform 28" descr="Large confetti"/>
            <p:cNvSpPr>
              <a:spLocks/>
            </p:cNvSpPr>
            <p:nvPr/>
          </p:nvSpPr>
          <p:spPr bwMode="auto">
            <a:xfrm>
              <a:off x="1540" y="2649"/>
              <a:ext cx="2046" cy="1078"/>
            </a:xfrm>
            <a:custGeom>
              <a:avLst/>
              <a:gdLst>
                <a:gd name="T0" fmla="*/ 546 w 2046"/>
                <a:gd name="T1" fmla="*/ 1032 h 1078"/>
                <a:gd name="T2" fmla="*/ 1506 w 2046"/>
                <a:gd name="T3" fmla="*/ 1045 h 1078"/>
                <a:gd name="T4" fmla="*/ 1664 w 2046"/>
                <a:gd name="T5" fmla="*/ 966 h 1078"/>
                <a:gd name="T6" fmla="*/ 1750 w 2046"/>
                <a:gd name="T7" fmla="*/ 734 h 1078"/>
                <a:gd name="T8" fmla="*/ 1929 w 2046"/>
                <a:gd name="T9" fmla="*/ 310 h 1078"/>
                <a:gd name="T10" fmla="*/ 2035 w 2046"/>
                <a:gd name="T11" fmla="*/ 59 h 1078"/>
                <a:gd name="T12" fmla="*/ 1863 w 2046"/>
                <a:gd name="T13" fmla="*/ 112 h 1078"/>
                <a:gd name="T14" fmla="*/ 1737 w 2046"/>
                <a:gd name="T15" fmla="*/ 46 h 1078"/>
                <a:gd name="T16" fmla="*/ 1625 w 2046"/>
                <a:gd name="T17" fmla="*/ 118 h 1078"/>
                <a:gd name="T18" fmla="*/ 1525 w 2046"/>
                <a:gd name="T19" fmla="*/ 85 h 1078"/>
                <a:gd name="T20" fmla="*/ 1499 w 2046"/>
                <a:gd name="T21" fmla="*/ 32 h 1078"/>
                <a:gd name="T22" fmla="*/ 1413 w 2046"/>
                <a:gd name="T23" fmla="*/ 65 h 1078"/>
                <a:gd name="T24" fmla="*/ 1347 w 2046"/>
                <a:gd name="T25" fmla="*/ 112 h 1078"/>
                <a:gd name="T26" fmla="*/ 1227 w 2046"/>
                <a:gd name="T27" fmla="*/ 39 h 1078"/>
                <a:gd name="T28" fmla="*/ 1161 w 2046"/>
                <a:gd name="T29" fmla="*/ 99 h 1078"/>
                <a:gd name="T30" fmla="*/ 1095 w 2046"/>
                <a:gd name="T31" fmla="*/ 125 h 1078"/>
                <a:gd name="T32" fmla="*/ 1049 w 2046"/>
                <a:gd name="T33" fmla="*/ 52 h 1078"/>
                <a:gd name="T34" fmla="*/ 1049 w 2046"/>
                <a:gd name="T35" fmla="*/ 13 h 1078"/>
                <a:gd name="T36" fmla="*/ 963 w 2046"/>
                <a:gd name="T37" fmla="*/ 59 h 1078"/>
                <a:gd name="T38" fmla="*/ 910 w 2046"/>
                <a:gd name="T39" fmla="*/ 132 h 1078"/>
                <a:gd name="T40" fmla="*/ 810 w 2046"/>
                <a:gd name="T41" fmla="*/ 85 h 1078"/>
                <a:gd name="T42" fmla="*/ 718 w 2046"/>
                <a:gd name="T43" fmla="*/ 132 h 1078"/>
                <a:gd name="T44" fmla="*/ 579 w 2046"/>
                <a:gd name="T45" fmla="*/ 39 h 1078"/>
                <a:gd name="T46" fmla="*/ 473 w 2046"/>
                <a:gd name="T47" fmla="*/ 152 h 1078"/>
                <a:gd name="T48" fmla="*/ 360 w 2046"/>
                <a:gd name="T49" fmla="*/ 72 h 1078"/>
                <a:gd name="T50" fmla="*/ 234 w 2046"/>
                <a:gd name="T51" fmla="*/ 171 h 1078"/>
                <a:gd name="T52" fmla="*/ 115 w 2046"/>
                <a:gd name="T53" fmla="*/ 85 h 1078"/>
                <a:gd name="T54" fmla="*/ 16 w 2046"/>
                <a:gd name="T55" fmla="*/ 72 h 1078"/>
                <a:gd name="T56" fmla="*/ 214 w 2046"/>
                <a:gd name="T57" fmla="*/ 516 h 1078"/>
                <a:gd name="T58" fmla="*/ 413 w 2046"/>
                <a:gd name="T59" fmla="*/ 992 h 1078"/>
                <a:gd name="T60" fmla="*/ 546 w 2046"/>
                <a:gd name="T61" fmla="*/ 1032 h 107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46"/>
                <a:gd name="T94" fmla="*/ 0 h 1078"/>
                <a:gd name="T95" fmla="*/ 2046 w 2046"/>
                <a:gd name="T96" fmla="*/ 1078 h 107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46" h="1078">
                  <a:moveTo>
                    <a:pt x="546" y="1032"/>
                  </a:moveTo>
                  <a:cubicBezTo>
                    <a:pt x="728" y="1041"/>
                    <a:pt x="1320" y="1056"/>
                    <a:pt x="1506" y="1045"/>
                  </a:cubicBezTo>
                  <a:cubicBezTo>
                    <a:pt x="1692" y="1034"/>
                    <a:pt x="1623" y="1018"/>
                    <a:pt x="1664" y="966"/>
                  </a:cubicBezTo>
                  <a:cubicBezTo>
                    <a:pt x="1705" y="914"/>
                    <a:pt x="1706" y="843"/>
                    <a:pt x="1750" y="734"/>
                  </a:cubicBezTo>
                  <a:cubicBezTo>
                    <a:pt x="1794" y="625"/>
                    <a:pt x="1882" y="422"/>
                    <a:pt x="1929" y="310"/>
                  </a:cubicBezTo>
                  <a:cubicBezTo>
                    <a:pt x="1976" y="198"/>
                    <a:pt x="2046" y="92"/>
                    <a:pt x="2035" y="59"/>
                  </a:cubicBezTo>
                  <a:cubicBezTo>
                    <a:pt x="2024" y="26"/>
                    <a:pt x="1913" y="114"/>
                    <a:pt x="1863" y="112"/>
                  </a:cubicBezTo>
                  <a:cubicBezTo>
                    <a:pt x="1813" y="110"/>
                    <a:pt x="1777" y="45"/>
                    <a:pt x="1737" y="46"/>
                  </a:cubicBezTo>
                  <a:cubicBezTo>
                    <a:pt x="1697" y="47"/>
                    <a:pt x="1660" y="112"/>
                    <a:pt x="1625" y="118"/>
                  </a:cubicBezTo>
                  <a:cubicBezTo>
                    <a:pt x="1590" y="124"/>
                    <a:pt x="1546" y="99"/>
                    <a:pt x="1525" y="85"/>
                  </a:cubicBezTo>
                  <a:cubicBezTo>
                    <a:pt x="1504" y="71"/>
                    <a:pt x="1518" y="35"/>
                    <a:pt x="1499" y="32"/>
                  </a:cubicBezTo>
                  <a:cubicBezTo>
                    <a:pt x="1480" y="29"/>
                    <a:pt x="1438" y="52"/>
                    <a:pt x="1413" y="65"/>
                  </a:cubicBezTo>
                  <a:cubicBezTo>
                    <a:pt x="1388" y="78"/>
                    <a:pt x="1378" y="116"/>
                    <a:pt x="1347" y="112"/>
                  </a:cubicBezTo>
                  <a:cubicBezTo>
                    <a:pt x="1316" y="108"/>
                    <a:pt x="1258" y="41"/>
                    <a:pt x="1227" y="39"/>
                  </a:cubicBezTo>
                  <a:cubicBezTo>
                    <a:pt x="1196" y="37"/>
                    <a:pt x="1183" y="85"/>
                    <a:pt x="1161" y="99"/>
                  </a:cubicBezTo>
                  <a:cubicBezTo>
                    <a:pt x="1139" y="113"/>
                    <a:pt x="1114" y="133"/>
                    <a:pt x="1095" y="125"/>
                  </a:cubicBezTo>
                  <a:cubicBezTo>
                    <a:pt x="1076" y="117"/>
                    <a:pt x="1057" y="71"/>
                    <a:pt x="1049" y="52"/>
                  </a:cubicBezTo>
                  <a:cubicBezTo>
                    <a:pt x="1041" y="33"/>
                    <a:pt x="1063" y="12"/>
                    <a:pt x="1049" y="13"/>
                  </a:cubicBezTo>
                  <a:cubicBezTo>
                    <a:pt x="1035" y="14"/>
                    <a:pt x="986" y="39"/>
                    <a:pt x="963" y="59"/>
                  </a:cubicBezTo>
                  <a:cubicBezTo>
                    <a:pt x="940" y="79"/>
                    <a:pt x="935" y="128"/>
                    <a:pt x="910" y="132"/>
                  </a:cubicBezTo>
                  <a:cubicBezTo>
                    <a:pt x="885" y="136"/>
                    <a:pt x="842" y="85"/>
                    <a:pt x="810" y="85"/>
                  </a:cubicBezTo>
                  <a:cubicBezTo>
                    <a:pt x="778" y="85"/>
                    <a:pt x="756" y="140"/>
                    <a:pt x="718" y="132"/>
                  </a:cubicBezTo>
                  <a:cubicBezTo>
                    <a:pt x="680" y="124"/>
                    <a:pt x="620" y="36"/>
                    <a:pt x="579" y="39"/>
                  </a:cubicBezTo>
                  <a:cubicBezTo>
                    <a:pt x="538" y="42"/>
                    <a:pt x="509" y="147"/>
                    <a:pt x="473" y="152"/>
                  </a:cubicBezTo>
                  <a:cubicBezTo>
                    <a:pt x="437" y="157"/>
                    <a:pt x="400" y="69"/>
                    <a:pt x="360" y="72"/>
                  </a:cubicBezTo>
                  <a:cubicBezTo>
                    <a:pt x="320" y="75"/>
                    <a:pt x="275" y="169"/>
                    <a:pt x="234" y="171"/>
                  </a:cubicBezTo>
                  <a:cubicBezTo>
                    <a:pt x="193" y="173"/>
                    <a:pt x="151" y="101"/>
                    <a:pt x="115" y="85"/>
                  </a:cubicBezTo>
                  <a:cubicBezTo>
                    <a:pt x="79" y="69"/>
                    <a:pt x="0" y="0"/>
                    <a:pt x="16" y="72"/>
                  </a:cubicBezTo>
                  <a:cubicBezTo>
                    <a:pt x="32" y="144"/>
                    <a:pt x="148" y="363"/>
                    <a:pt x="214" y="516"/>
                  </a:cubicBezTo>
                  <a:cubicBezTo>
                    <a:pt x="280" y="669"/>
                    <a:pt x="358" y="906"/>
                    <a:pt x="413" y="992"/>
                  </a:cubicBezTo>
                  <a:cubicBezTo>
                    <a:pt x="468" y="1078"/>
                    <a:pt x="343" y="1024"/>
                    <a:pt x="546" y="1032"/>
                  </a:cubicBezTo>
                  <a:close/>
                </a:path>
              </a:pathLst>
            </a:custGeom>
            <a:pattFill prst="lgConfetti">
              <a:fgClr>
                <a:schemeClr val="accent1">
                  <a:alpha val="69019"/>
                </a:schemeClr>
              </a:fgClr>
              <a:bgClr>
                <a:schemeClr val="bg1">
                  <a:alpha val="69019"/>
                </a:schemeClr>
              </a:bgClr>
            </a:pattFill>
            <a:ln w="9525">
              <a:solidFill>
                <a:srgbClr val="0099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6" name="Line 29"/>
            <p:cNvSpPr>
              <a:spLocks noChangeShapeType="1"/>
            </p:cNvSpPr>
            <p:nvPr/>
          </p:nvSpPr>
          <p:spPr bwMode="auto">
            <a:xfrm flipV="1">
              <a:off x="3171" y="2503"/>
              <a:ext cx="497" cy="11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7" name="Line 30"/>
            <p:cNvSpPr>
              <a:spLocks noChangeShapeType="1"/>
            </p:cNvSpPr>
            <p:nvPr/>
          </p:nvSpPr>
          <p:spPr bwMode="auto">
            <a:xfrm flipH="1" flipV="1">
              <a:off x="1377" y="2330"/>
              <a:ext cx="596" cy="13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8" name="Line 31"/>
            <p:cNvSpPr>
              <a:spLocks noChangeShapeType="1"/>
            </p:cNvSpPr>
            <p:nvPr/>
          </p:nvSpPr>
          <p:spPr bwMode="auto">
            <a:xfrm>
              <a:off x="1959" y="3681"/>
              <a:ext cx="1213" cy="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clouds made?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1054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Clouds form when air is cooled to its </a:t>
            </a:r>
            <a:r>
              <a:rPr lang="en-US" i="1" dirty="0" err="1" smtClean="0">
                <a:solidFill>
                  <a:srgbClr val="000090"/>
                </a:solidFill>
              </a:rPr>
              <a:t>dewpoint</a:t>
            </a:r>
            <a:endParaRPr lang="en-US" i="1" dirty="0" smtClean="0">
              <a:solidFill>
                <a:srgbClr val="000090"/>
              </a:solidFill>
            </a:endParaRPr>
          </a:p>
          <a:p>
            <a:pPr lvl="1"/>
            <a:r>
              <a:rPr lang="en-US" dirty="0" smtClean="0"/>
              <a:t>Remember </a:t>
            </a:r>
            <a:r>
              <a:rPr lang="en-US" i="1" dirty="0" err="1" smtClean="0"/>
              <a:t>dewpoint</a:t>
            </a:r>
            <a:r>
              <a:rPr lang="en-US" dirty="0" smtClean="0"/>
              <a:t>? It’s when air becomes saturated</a:t>
            </a:r>
          </a:p>
          <a:p>
            <a:r>
              <a:rPr lang="en-US" dirty="0" smtClean="0"/>
              <a:t>Often occurs through </a:t>
            </a:r>
            <a:r>
              <a:rPr lang="en-US" i="1" u="sng" dirty="0" smtClean="0">
                <a:solidFill>
                  <a:srgbClr val="000090"/>
                </a:solidFill>
              </a:rPr>
              <a:t>lifting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/>
              <a:t>As an air parcel rises, it cools, but it’s moisture remains the same</a:t>
            </a:r>
          </a:p>
          <a:p>
            <a:pPr lvl="1"/>
            <a:r>
              <a:rPr lang="en-US" dirty="0" smtClean="0"/>
              <a:t>The rate of cooling is called its </a:t>
            </a:r>
            <a:r>
              <a:rPr lang="en-US" i="1" dirty="0" smtClean="0">
                <a:solidFill>
                  <a:srgbClr val="000090"/>
                </a:solidFill>
              </a:rPr>
              <a:t>lapse rate</a:t>
            </a:r>
            <a:r>
              <a:rPr lang="en-US" dirty="0" smtClean="0"/>
              <a:t>, 5.4 °F per 1000 feet</a:t>
            </a:r>
          </a:p>
          <a:p>
            <a:r>
              <a:rPr lang="en-US" dirty="0" smtClean="0"/>
              <a:t>When the parcel temperature equals the </a:t>
            </a:r>
            <a:r>
              <a:rPr lang="en-US" dirty="0" err="1" smtClean="0"/>
              <a:t>dewpoint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000090"/>
                </a:solidFill>
              </a:rPr>
              <a:t>condensation</a:t>
            </a:r>
            <a:r>
              <a:rPr lang="en-US" dirty="0" smtClean="0"/>
              <a:t> occurs, forming a cloud</a:t>
            </a:r>
          </a:p>
          <a:p>
            <a:pPr lvl="1"/>
            <a:r>
              <a:rPr lang="en-US" i="1" u="sng" dirty="0" smtClean="0">
                <a:solidFill>
                  <a:srgbClr val="000090"/>
                </a:solidFill>
              </a:rPr>
              <a:t>Condensation nuclei</a:t>
            </a:r>
            <a:r>
              <a:rPr lang="en-US" dirty="0" smtClean="0"/>
              <a:t>, such as salt or dust, provide surfaces onto which water may condense</a:t>
            </a:r>
          </a:p>
          <a:p>
            <a:r>
              <a:rPr lang="en-US" dirty="0" smtClean="0"/>
              <a:t>Likewise, as air descends it warms</a:t>
            </a:r>
          </a:p>
          <a:p>
            <a:pPr lvl="1"/>
            <a:r>
              <a:rPr lang="en-US" dirty="0" smtClean="0"/>
              <a:t>Moist air does not heat or cool as quickly as dry air, so air coming out of a thunderstorm may be cooler than its surroundings</a:t>
            </a:r>
            <a:endParaRPr lang="en-US" i="1" u="sng" dirty="0" smtClean="0"/>
          </a:p>
        </p:txBody>
      </p:sp>
      <p:pic>
        <p:nvPicPr>
          <p:cNvPr id="6" name="Picture 5" descr="adiabat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7521" y="1600200"/>
            <a:ext cx="3436479" cy="38401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36021" y="5486400"/>
            <a:ext cx="3407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Source: NOAA National Weather Service </a:t>
            </a:r>
            <a:r>
              <a:rPr lang="en-US" sz="1200" b="1" i="1" dirty="0" err="1" smtClean="0"/>
              <a:t>Jetstream</a:t>
            </a:r>
            <a:endParaRPr lang="en-US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/>
              <a:t>Cloud Types—Stratus, Cumulus, Cirrus</a:t>
            </a:r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685800" y="1219200"/>
            <a:ext cx="75438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457200" y="14478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1444752"/>
            <a:ext cx="8229600" cy="4800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400" dirty="0" smtClean="0"/>
              <a:t>Stratus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dirty="0" smtClean="0"/>
              <a:t>Low-lying clouds that are wider than they are tall; they often cover a large portion of the sky.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dirty="0" smtClean="0"/>
              <a:t>Includes: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600" dirty="0" smtClean="0"/>
              <a:t>Fog—A cloud that often forms in low-lying areas overnight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600" dirty="0" smtClean="0"/>
              <a:t>Stratus—A low, uniform cloud, that sometimes has drizzle; the sun is usually not visible through it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600" dirty="0" smtClean="0"/>
              <a:t>Nimbostratus—A dark cloud that often covers the entire sky; steady rain/snow falls from its base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600" dirty="0" smtClean="0"/>
              <a:t>Altostratus—A gray-looking water/ice middle cloud that makes the sun appear “dimly visible”</a:t>
            </a:r>
            <a:endParaRPr lang="en-US" sz="1600" dirty="0"/>
          </a:p>
        </p:txBody>
      </p:sp>
      <p:pic>
        <p:nvPicPr>
          <p:cNvPr id="10" name="Picture 9" descr="f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12" y="4784725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strat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6587" y="4800600"/>
            <a:ext cx="23114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Nimbostrat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1800" y="4827587"/>
            <a:ext cx="236537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altostrat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13525" y="4832350"/>
            <a:ext cx="2530475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/>
              <a:t>Cloud Types—Stratus, Cumulus, Cirrus</a:t>
            </a:r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685800" y="1219200"/>
            <a:ext cx="75438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457200" y="14478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400" dirty="0"/>
              <a:t>Cumulus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dirty="0"/>
              <a:t>Puffy clouds with relatively flat bases; these clouds can be either wider than they are tall or taller than they are wide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dirty="0"/>
              <a:t>Includes: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600" dirty="0"/>
              <a:t>Cumulus—Small, puffy clouds with relatively flat bases and limited vertical growth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600" dirty="0"/>
              <a:t>Stratocumulus—A low, lumpy-looking wide-spread cloud with dark and light shading (individual cloud = fist)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600" dirty="0"/>
              <a:t>Altocumulus—Small puff middle clouds composed of water and ice (individual cloud = thumbnail)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600" dirty="0"/>
              <a:t>Cumulonimbus—A heavy, dense cloud with great vertical growth—storm cloud</a:t>
            </a:r>
          </a:p>
          <a:p>
            <a:pPr marL="742950" lvl="1" indent="-28575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 dirty="0"/>
          </a:p>
        </p:txBody>
      </p:sp>
      <p:pic>
        <p:nvPicPr>
          <p:cNvPr id="35850" name="Picture 10" descr="cumul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" y="5111750"/>
            <a:ext cx="2062163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11" descr="stratocumul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2025" y="5065713"/>
            <a:ext cx="2289175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12" descr="altocumul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9938" y="5059363"/>
            <a:ext cx="2274887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Picture 13" descr="cumulonimb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11975" y="5041900"/>
            <a:ext cx="217646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/>
              <a:t>Cloud Types—Stratus, Cumulus, Cirrus</a:t>
            </a: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>
            <a:off x="685800" y="1219200"/>
            <a:ext cx="75438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457200" y="14478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400"/>
              <a:t>Cirrus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/>
              <a:t>High cloud with a fibrous or feathery appearance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/>
              <a:t>Includes: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600"/>
              <a:t>Cirrus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600"/>
              <a:t>Cirrocumulus—High clouds made of ice; miniature puffs in the form of ripples or grains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600"/>
              <a:t>Cirrostratus—A white, wide-spread high cloud composed of ice that creates halos around the sun or moon</a:t>
            </a:r>
          </a:p>
          <a:p>
            <a:pPr marL="742950" lvl="1" indent="-28575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36874" name="Picture 10" descr="cir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025" y="4646613"/>
            <a:ext cx="24892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11" descr="cirrocumul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8463" y="4568825"/>
            <a:ext cx="3130550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Picture 12" descr="CirrostratusHaloSunDog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5363" y="4652963"/>
            <a:ext cx="274955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/>
              <a:t>Cloud Types—Stratus, Cumulus, Cirrus</a:t>
            </a:r>
          </a:p>
        </p:txBody>
      </p:sp>
      <p:sp>
        <p:nvSpPr>
          <p:cNvPr id="32771" name="Line 4"/>
          <p:cNvSpPr>
            <a:spLocks noChangeShapeType="1"/>
          </p:cNvSpPr>
          <p:nvPr/>
        </p:nvSpPr>
        <p:spPr bwMode="auto">
          <a:xfrm>
            <a:off x="685800" y="1219200"/>
            <a:ext cx="75438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2" name="Picture 9" descr="cloudch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3" y="2327275"/>
            <a:ext cx="454818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10" descr="cloudTypesLeve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2625" y="1597025"/>
            <a:ext cx="46164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THUNDERSTORMS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857220" algn="l"/>
              </a:tabLst>
            </a:pPr>
            <a:r>
              <a:rPr lang="en-US" dirty="0"/>
              <a:t>Life Cycle of a Thunderstorm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3411141" cy="4455914"/>
          </a:xfrm>
          <a:ln/>
        </p:spPr>
        <p:txBody>
          <a:bodyPr/>
          <a:lstStyle/>
          <a:p>
            <a:pPr>
              <a:tabLst>
                <a:tab pos="642915" algn="l"/>
                <a:tab pos="642915" algn="l"/>
                <a:tab pos="642915" algn="l"/>
                <a:tab pos="642915" algn="l"/>
                <a:tab pos="642915" algn="l"/>
              </a:tabLst>
            </a:pPr>
            <a:r>
              <a:rPr lang="en-US" dirty="0"/>
              <a:t>Cumulus Stage:</a:t>
            </a:r>
          </a:p>
          <a:p>
            <a:pPr marL="762345" lvl="1" indent="-250022">
              <a:spcBef>
                <a:spcPts val="703"/>
              </a:spcBef>
              <a:buFont typeface="ヒラギノ角ゴ Pro W3" pitchFamily="48" charset="-128"/>
              <a:buChar char="➡"/>
              <a:tabLst>
                <a:tab pos="642915" algn="l"/>
                <a:tab pos="642915" algn="l"/>
                <a:tab pos="642915" algn="l"/>
                <a:tab pos="642915" algn="l"/>
                <a:tab pos="642915" algn="l"/>
              </a:tabLst>
            </a:pPr>
            <a:r>
              <a:rPr lang="en-US" sz="2100" dirty="0"/>
              <a:t>Towering cumulus cloud indicates rising air</a:t>
            </a:r>
          </a:p>
          <a:p>
            <a:pPr marL="762345" lvl="1" indent="-250022">
              <a:spcBef>
                <a:spcPts val="703"/>
              </a:spcBef>
              <a:buFont typeface="ヒラギノ角ゴ Pro W3" pitchFamily="48" charset="-128"/>
              <a:buChar char="➡"/>
              <a:tabLst>
                <a:tab pos="642915" algn="l"/>
                <a:tab pos="642915" algn="l"/>
                <a:tab pos="642915" algn="l"/>
                <a:tab pos="642915" algn="l"/>
                <a:tab pos="642915" algn="l"/>
              </a:tabLst>
            </a:pPr>
            <a:r>
              <a:rPr lang="en-US" sz="2100" dirty="0"/>
              <a:t>Usually little if any rain during this stage</a:t>
            </a:r>
          </a:p>
          <a:p>
            <a:pPr marL="762345" lvl="1" indent="-250022">
              <a:spcBef>
                <a:spcPts val="703"/>
              </a:spcBef>
              <a:buFont typeface="ヒラギノ角ゴ Pro W3" pitchFamily="48" charset="-128"/>
              <a:buChar char="➡"/>
              <a:tabLst>
                <a:tab pos="642915" algn="l"/>
                <a:tab pos="642915" algn="l"/>
                <a:tab pos="642915" algn="l"/>
                <a:tab pos="642915" algn="l"/>
                <a:tab pos="642915" algn="l"/>
              </a:tabLst>
            </a:pPr>
            <a:r>
              <a:rPr lang="en-US" sz="2100" dirty="0"/>
              <a:t>Lasts about 10 minutes</a:t>
            </a:r>
          </a:p>
          <a:p>
            <a:pPr marL="762345" lvl="1" indent="-250022">
              <a:spcBef>
                <a:spcPts val="703"/>
              </a:spcBef>
              <a:buFont typeface="ヒラギノ角ゴ Pro W3" pitchFamily="48" charset="-128"/>
              <a:buChar char="➡"/>
              <a:tabLst>
                <a:tab pos="642915" algn="l"/>
                <a:tab pos="642915" algn="l"/>
                <a:tab pos="642915" algn="l"/>
                <a:tab pos="642915" algn="l"/>
                <a:tab pos="642915" algn="l"/>
              </a:tabLst>
            </a:pPr>
            <a:r>
              <a:rPr lang="en-US" sz="2100" dirty="0"/>
              <a:t>Occasional lightning during this stage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5148" y="1902023"/>
            <a:ext cx="4634508" cy="33843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25399" dir="7499943" algn="ctr" rotWithShape="0">
              <a:srgbClr val="191919">
                <a:alpha val="7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857220" algn="l"/>
              </a:tabLst>
            </a:pPr>
            <a:r>
              <a:rPr lang="en-US" dirty="0"/>
              <a:t>Life Cycle of a Thunderstorm (cont.)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3509367" cy="4697016"/>
          </a:xfrm>
          <a:ln/>
        </p:spPr>
        <p:txBody>
          <a:bodyPr>
            <a:normAutofit/>
          </a:bodyPr>
          <a:lstStyle/>
          <a:p>
            <a:pPr>
              <a:tabLst>
                <a:tab pos="642915" algn="l"/>
                <a:tab pos="642915" algn="l"/>
                <a:tab pos="642915" algn="l"/>
                <a:tab pos="642915" algn="l"/>
              </a:tabLst>
            </a:pPr>
            <a:r>
              <a:rPr lang="en-US" dirty="0"/>
              <a:t>Mature Stage:</a:t>
            </a:r>
          </a:p>
          <a:p>
            <a:pPr marL="762345" lvl="1" indent="-250022">
              <a:spcBef>
                <a:spcPts val="703"/>
              </a:spcBef>
              <a:buFont typeface="ヒラギノ角ゴ Pro W3" pitchFamily="48" charset="-128"/>
              <a:buChar char="➡"/>
              <a:tabLst>
                <a:tab pos="642915" algn="l"/>
                <a:tab pos="642915" algn="l"/>
                <a:tab pos="642915" algn="l"/>
                <a:tab pos="642915" algn="l"/>
              </a:tabLst>
            </a:pPr>
            <a:r>
              <a:rPr lang="en-US" sz="2100" dirty="0"/>
              <a:t>Most likely time for hail, heavy rain, frequent lightning, strong winds, and tornadoes</a:t>
            </a:r>
          </a:p>
          <a:p>
            <a:pPr marL="762345" lvl="1" indent="-250022">
              <a:spcBef>
                <a:spcPts val="703"/>
              </a:spcBef>
              <a:buFont typeface="ヒラギノ角ゴ Pro W3" pitchFamily="48" charset="-128"/>
              <a:buChar char="➡"/>
              <a:tabLst>
                <a:tab pos="642915" algn="l"/>
                <a:tab pos="642915" algn="l"/>
                <a:tab pos="642915" algn="l"/>
                <a:tab pos="642915" algn="l"/>
              </a:tabLst>
            </a:pPr>
            <a:r>
              <a:rPr lang="en-US" sz="2100" dirty="0"/>
              <a:t>Storm occasionally has a black or dark green appearance</a:t>
            </a:r>
          </a:p>
          <a:p>
            <a:pPr marL="762345" lvl="1" indent="-250022">
              <a:spcBef>
                <a:spcPts val="703"/>
              </a:spcBef>
              <a:buFont typeface="ヒラギノ角ゴ Pro W3" pitchFamily="48" charset="-128"/>
              <a:buChar char="➡"/>
              <a:tabLst>
                <a:tab pos="642915" algn="l"/>
                <a:tab pos="642915" algn="l"/>
                <a:tab pos="642915" algn="l"/>
                <a:tab pos="642915" algn="l"/>
              </a:tabLst>
            </a:pPr>
            <a:r>
              <a:rPr lang="en-US" sz="2100" dirty="0"/>
              <a:t>Lasts an average of 10 to 20 minutes but may last much longer in some storms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5148" y="1902023"/>
            <a:ext cx="4634508" cy="33843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25399" dir="7499943" algn="ctr" rotWithShape="0">
              <a:srgbClr val="191919">
                <a:alpha val="7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3390</TotalTime>
  <Words>1104</Words>
  <Application>Microsoft Macintosh PowerPoint</Application>
  <PresentationFormat>On-screen Show (4:3)</PresentationFormat>
  <Paragraphs>163</Paragraphs>
  <Slides>19</Slides>
  <Notes>19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Median</vt:lpstr>
      <vt:lpstr>CLOUDS &amp; thunderstorms</vt:lpstr>
      <vt:lpstr>How are clouds made?</vt:lpstr>
      <vt:lpstr>Slide 3</vt:lpstr>
      <vt:lpstr>Slide 4</vt:lpstr>
      <vt:lpstr>Slide 5</vt:lpstr>
      <vt:lpstr>Slide 6</vt:lpstr>
      <vt:lpstr>THUNDERSTORMS</vt:lpstr>
      <vt:lpstr>Life Cycle of a Thunderstorm</vt:lpstr>
      <vt:lpstr>Life Cycle of a Thunderstorm (cont.)</vt:lpstr>
      <vt:lpstr>Life Cycle of a Thunderstorm (cont.)</vt:lpstr>
      <vt:lpstr>Types of Thunderstorms Multicell Cluster</vt:lpstr>
      <vt:lpstr>Types of Thunderstorms Multicell Squall Line</vt:lpstr>
      <vt:lpstr>Types of Thunderstorms Supercells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Merit Badge</dc:title>
  <dc:creator>Mark</dc:creator>
  <cp:lastModifiedBy>Mark Shafer</cp:lastModifiedBy>
  <cp:revision>153</cp:revision>
  <dcterms:created xsi:type="dcterms:W3CDTF">2009-10-01T23:29:17Z</dcterms:created>
  <dcterms:modified xsi:type="dcterms:W3CDTF">2009-10-01T23:29:29Z</dcterms:modified>
</cp:coreProperties>
</file>